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Anton" charset="1" panose="00000500000000000000"/>
      <p:regular r:id="rId13"/>
    </p:embeddedFont>
    <p:embeddedFont>
      <p:font typeface="Raleway" charset="1" panose="00000000000000000000"/>
      <p:regular r:id="rId14"/>
    </p:embeddedFont>
    <p:embeddedFont>
      <p:font typeface="Raleway Bold" charset="1" panose="00000000000000000000"/>
      <p:regular r:id="rId15"/>
    </p:embeddedFont>
    <p:embeddedFont>
      <p:font typeface="Canva Sans" charset="1" panose="020B0503030501040103"/>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png>
</file>

<file path=ppt/media/image3.svg>
</file>

<file path=ppt/media/image4.png>
</file>

<file path=ppt/media/image5.png>
</file>

<file path=ppt/media/image6.pn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8.jpeg" Type="http://schemas.openxmlformats.org/officeDocument/2006/relationships/image"/><Relationship Id="rId6"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180321">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4122591" y="1077887"/>
            <a:ext cx="9782585" cy="8229600"/>
          </a:xfrm>
          <a:custGeom>
            <a:avLst/>
            <a:gdLst/>
            <a:ahLst/>
            <a:cxnLst/>
            <a:rect r="r" b="b" t="t" l="l"/>
            <a:pathLst>
              <a:path h="8229600" w="9782585">
                <a:moveTo>
                  <a:pt x="0" y="0"/>
                </a:moveTo>
                <a:lnTo>
                  <a:pt x="9782586" y="0"/>
                </a:lnTo>
                <a:lnTo>
                  <a:pt x="9782586"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6813855" y="9068185"/>
            <a:ext cx="445445" cy="445445"/>
          </a:xfrm>
          <a:custGeom>
            <a:avLst/>
            <a:gdLst/>
            <a:ahLst/>
            <a:cxnLst/>
            <a:rect r="r" b="b" t="t" l="l"/>
            <a:pathLst>
              <a:path h="445445" w="445445">
                <a:moveTo>
                  <a:pt x="0" y="0"/>
                </a:moveTo>
                <a:lnTo>
                  <a:pt x="445445" y="0"/>
                </a:lnTo>
                <a:lnTo>
                  <a:pt x="445445" y="445444"/>
                </a:lnTo>
                <a:lnTo>
                  <a:pt x="0" y="44544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3891386" y="1709597"/>
            <a:ext cx="10505229" cy="2752084"/>
          </a:xfrm>
          <a:prstGeom prst="rect">
            <a:avLst/>
          </a:prstGeom>
        </p:spPr>
        <p:txBody>
          <a:bodyPr anchor="t" rtlCol="false" tIns="0" lIns="0" bIns="0" rIns="0">
            <a:spAutoFit/>
          </a:bodyPr>
          <a:lstStyle/>
          <a:p>
            <a:pPr algn="ctr">
              <a:lnSpc>
                <a:spcPts val="22526"/>
              </a:lnSpc>
              <a:spcBef>
                <a:spcPct val="0"/>
              </a:spcBef>
            </a:pPr>
            <a:r>
              <a:rPr lang="en-US" sz="16090">
                <a:solidFill>
                  <a:srgbClr val="FFFFFF"/>
                </a:solidFill>
                <a:latin typeface="Anton"/>
                <a:ea typeface="Anton"/>
                <a:cs typeface="Anton"/>
                <a:sym typeface="Anton"/>
              </a:rPr>
              <a:t>FITSENSE</a:t>
            </a:r>
          </a:p>
        </p:txBody>
      </p:sp>
      <p:sp>
        <p:nvSpPr>
          <p:cNvPr name="TextBox 5" id="5"/>
          <p:cNvSpPr txBox="true"/>
          <p:nvPr/>
        </p:nvSpPr>
        <p:spPr>
          <a:xfrm rot="0">
            <a:off x="4617575" y="9427904"/>
            <a:ext cx="9782585" cy="636794"/>
          </a:xfrm>
          <a:prstGeom prst="rect">
            <a:avLst/>
          </a:prstGeom>
        </p:spPr>
        <p:txBody>
          <a:bodyPr anchor="t" rtlCol="false" tIns="0" lIns="0" bIns="0" rIns="0">
            <a:spAutoFit/>
          </a:bodyPr>
          <a:lstStyle/>
          <a:p>
            <a:pPr algn="ctr">
              <a:lnSpc>
                <a:spcPts val="5125"/>
              </a:lnSpc>
              <a:spcBef>
                <a:spcPct val="0"/>
              </a:spcBef>
            </a:pPr>
            <a:r>
              <a:rPr lang="en-US" sz="3660" spc="1973">
                <a:solidFill>
                  <a:srgbClr val="FFFFFF"/>
                </a:solidFill>
                <a:latin typeface="Raleway"/>
                <a:ea typeface="Raleway"/>
                <a:cs typeface="Raleway"/>
                <a:sym typeface="Raleway"/>
              </a:rPr>
              <a:t>BY: YASHI SHARMA</a:t>
            </a:r>
          </a:p>
        </p:txBody>
      </p:sp>
      <p:sp>
        <p:nvSpPr>
          <p:cNvPr name="TextBox 6" id="6"/>
          <p:cNvSpPr txBox="true"/>
          <p:nvPr/>
        </p:nvSpPr>
        <p:spPr>
          <a:xfrm rot="0">
            <a:off x="2348096" y="4208081"/>
            <a:ext cx="13591808" cy="719175"/>
          </a:xfrm>
          <a:prstGeom prst="rect">
            <a:avLst/>
          </a:prstGeom>
        </p:spPr>
        <p:txBody>
          <a:bodyPr anchor="t" rtlCol="false" tIns="0" lIns="0" bIns="0" rIns="0">
            <a:spAutoFit/>
          </a:bodyPr>
          <a:lstStyle/>
          <a:p>
            <a:pPr algn="ctr">
              <a:lnSpc>
                <a:spcPts val="3025"/>
              </a:lnSpc>
            </a:pPr>
            <a:r>
              <a:rPr lang="en-US" sz="2161" spc="1164">
                <a:solidFill>
                  <a:srgbClr val="FFFFFF"/>
                </a:solidFill>
                <a:latin typeface="Raleway"/>
                <a:ea typeface="Raleway"/>
                <a:cs typeface="Raleway"/>
                <a:sym typeface="Raleway"/>
              </a:rPr>
              <a:t>OPTIMIZED FITNESS AND NUTRITION GUIDANCE</a:t>
            </a:r>
          </a:p>
          <a:p>
            <a:pPr algn="ctr">
              <a:lnSpc>
                <a:spcPts val="2745"/>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180321">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6813855" y="9068185"/>
            <a:ext cx="445445" cy="445445"/>
          </a:xfrm>
          <a:custGeom>
            <a:avLst/>
            <a:gdLst/>
            <a:ahLst/>
            <a:cxnLst/>
            <a:rect r="r" b="b" t="t" l="l"/>
            <a:pathLst>
              <a:path h="445445" w="445445">
                <a:moveTo>
                  <a:pt x="0" y="0"/>
                </a:moveTo>
                <a:lnTo>
                  <a:pt x="445445" y="0"/>
                </a:lnTo>
                <a:lnTo>
                  <a:pt x="445445" y="445444"/>
                </a:lnTo>
                <a:lnTo>
                  <a:pt x="0" y="445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572350" y="1940108"/>
            <a:ext cx="11589850" cy="2119101"/>
          </a:xfrm>
          <a:custGeom>
            <a:avLst/>
            <a:gdLst/>
            <a:ahLst/>
            <a:cxnLst/>
            <a:rect r="r" b="b" t="t" l="l"/>
            <a:pathLst>
              <a:path h="2119101" w="11589850">
                <a:moveTo>
                  <a:pt x="0" y="0"/>
                </a:moveTo>
                <a:lnTo>
                  <a:pt x="11589850" y="0"/>
                </a:lnTo>
                <a:lnTo>
                  <a:pt x="11589850" y="2119100"/>
                </a:lnTo>
                <a:lnTo>
                  <a:pt x="0" y="2119100"/>
                </a:lnTo>
                <a:lnTo>
                  <a:pt x="0" y="0"/>
                </a:lnTo>
                <a:close/>
              </a:path>
            </a:pathLst>
          </a:custGeom>
          <a:blipFill>
            <a:blip r:embed="rId4"/>
            <a:stretch>
              <a:fillRect l="0" t="0" r="0" b="0"/>
            </a:stretch>
          </a:blipFill>
        </p:spPr>
      </p:sp>
      <p:sp>
        <p:nvSpPr>
          <p:cNvPr name="Freeform 4" id="4"/>
          <p:cNvSpPr/>
          <p:nvPr/>
        </p:nvSpPr>
        <p:spPr>
          <a:xfrm flipH="false" flipV="false" rot="0">
            <a:off x="2882937" y="3127487"/>
            <a:ext cx="1471528" cy="1454974"/>
          </a:xfrm>
          <a:custGeom>
            <a:avLst/>
            <a:gdLst/>
            <a:ahLst/>
            <a:cxnLst/>
            <a:rect r="r" b="b" t="t" l="l"/>
            <a:pathLst>
              <a:path h="1454974" w="1471528">
                <a:moveTo>
                  <a:pt x="0" y="0"/>
                </a:moveTo>
                <a:lnTo>
                  <a:pt x="1471528" y="0"/>
                </a:lnTo>
                <a:lnTo>
                  <a:pt x="1471528" y="1454974"/>
                </a:lnTo>
                <a:lnTo>
                  <a:pt x="0" y="1454974"/>
                </a:lnTo>
                <a:lnTo>
                  <a:pt x="0" y="0"/>
                </a:lnTo>
                <a:close/>
              </a:path>
            </a:pathLst>
          </a:custGeom>
          <a:blipFill>
            <a:blip r:embed="rId5">
              <a:alphaModFix amt="29000"/>
            </a:blip>
            <a:stretch>
              <a:fillRect l="0" t="0" r="0" b="0"/>
            </a:stretch>
          </a:blipFill>
        </p:spPr>
      </p:sp>
      <p:sp>
        <p:nvSpPr>
          <p:cNvPr name="TextBox 5" id="5"/>
          <p:cNvSpPr txBox="true"/>
          <p:nvPr/>
        </p:nvSpPr>
        <p:spPr>
          <a:xfrm rot="0">
            <a:off x="4300907" y="2553111"/>
            <a:ext cx="10132737" cy="969295"/>
          </a:xfrm>
          <a:prstGeom prst="rect">
            <a:avLst/>
          </a:prstGeom>
        </p:spPr>
        <p:txBody>
          <a:bodyPr anchor="t" rtlCol="false" tIns="0" lIns="0" bIns="0" rIns="0">
            <a:spAutoFit/>
          </a:bodyPr>
          <a:lstStyle/>
          <a:p>
            <a:pPr algn="ctr">
              <a:lnSpc>
                <a:spcPts val="7485"/>
              </a:lnSpc>
            </a:pPr>
            <a:r>
              <a:rPr lang="en-US" sz="6867">
                <a:solidFill>
                  <a:srgbClr val="FFFFFF"/>
                </a:solidFill>
                <a:latin typeface="Anton"/>
                <a:ea typeface="Anton"/>
                <a:cs typeface="Anton"/>
                <a:sym typeface="Anton"/>
              </a:rPr>
              <a:t> INTRODUCTION TO FITSENSE</a:t>
            </a:r>
          </a:p>
        </p:txBody>
      </p:sp>
      <p:sp>
        <p:nvSpPr>
          <p:cNvPr name="Freeform 6" id="6"/>
          <p:cNvSpPr/>
          <p:nvPr/>
        </p:nvSpPr>
        <p:spPr>
          <a:xfrm flipH="false" flipV="false" rot="0">
            <a:off x="14380085" y="1268003"/>
            <a:ext cx="1471528" cy="1454974"/>
          </a:xfrm>
          <a:custGeom>
            <a:avLst/>
            <a:gdLst/>
            <a:ahLst/>
            <a:cxnLst/>
            <a:rect r="r" b="b" t="t" l="l"/>
            <a:pathLst>
              <a:path h="1454974" w="1471528">
                <a:moveTo>
                  <a:pt x="0" y="0"/>
                </a:moveTo>
                <a:lnTo>
                  <a:pt x="1471529" y="0"/>
                </a:lnTo>
                <a:lnTo>
                  <a:pt x="1471529" y="1454973"/>
                </a:lnTo>
                <a:lnTo>
                  <a:pt x="0" y="1454973"/>
                </a:lnTo>
                <a:lnTo>
                  <a:pt x="0" y="0"/>
                </a:lnTo>
                <a:close/>
              </a:path>
            </a:pathLst>
          </a:custGeom>
          <a:blipFill>
            <a:blip r:embed="rId5">
              <a:alphaModFix amt="29000"/>
            </a:blip>
            <a:stretch>
              <a:fillRect l="0" t="0" r="0" b="0"/>
            </a:stretch>
          </a:blipFill>
        </p:spPr>
      </p:sp>
      <p:sp>
        <p:nvSpPr>
          <p:cNvPr name="Freeform 7" id="7"/>
          <p:cNvSpPr/>
          <p:nvPr/>
        </p:nvSpPr>
        <p:spPr>
          <a:xfrm flipH="false" flipV="false" rot="0">
            <a:off x="15344434" y="5683897"/>
            <a:ext cx="3829732" cy="3829732"/>
          </a:xfrm>
          <a:custGeom>
            <a:avLst/>
            <a:gdLst/>
            <a:ahLst/>
            <a:cxnLst/>
            <a:rect r="r" b="b" t="t" l="l"/>
            <a:pathLst>
              <a:path h="3829732" w="3829732">
                <a:moveTo>
                  <a:pt x="0" y="0"/>
                </a:moveTo>
                <a:lnTo>
                  <a:pt x="3829732" y="0"/>
                </a:lnTo>
                <a:lnTo>
                  <a:pt x="3829732" y="3829732"/>
                </a:lnTo>
                <a:lnTo>
                  <a:pt x="0" y="3829732"/>
                </a:lnTo>
                <a:lnTo>
                  <a:pt x="0" y="0"/>
                </a:lnTo>
                <a:close/>
              </a:path>
            </a:pathLst>
          </a:custGeom>
          <a:blipFill>
            <a:blip r:embed="rId6"/>
            <a:stretch>
              <a:fillRect l="0" t="0" r="0" b="0"/>
            </a:stretch>
          </a:blipFill>
        </p:spPr>
      </p:sp>
      <p:sp>
        <p:nvSpPr>
          <p:cNvPr name="TextBox 8" id="8"/>
          <p:cNvSpPr txBox="true"/>
          <p:nvPr/>
        </p:nvSpPr>
        <p:spPr>
          <a:xfrm rot="0">
            <a:off x="1466773" y="9030085"/>
            <a:ext cx="1323748" cy="418331"/>
          </a:xfrm>
          <a:prstGeom prst="rect">
            <a:avLst/>
          </a:prstGeom>
        </p:spPr>
        <p:txBody>
          <a:bodyPr anchor="t" rtlCol="false" tIns="0" lIns="0" bIns="0" rIns="0">
            <a:spAutoFit/>
          </a:bodyPr>
          <a:lstStyle/>
          <a:p>
            <a:pPr algn="l">
              <a:lnSpc>
                <a:spcPts val="1633"/>
              </a:lnSpc>
            </a:pPr>
            <a:r>
              <a:rPr lang="en-US" sz="1166" spc="628">
                <a:solidFill>
                  <a:srgbClr val="FFFFFF"/>
                </a:solidFill>
                <a:latin typeface="Raleway"/>
                <a:ea typeface="Raleway"/>
                <a:cs typeface="Raleway"/>
                <a:sym typeface="Raleway"/>
              </a:rPr>
              <a:t>PAGE</a:t>
            </a:r>
          </a:p>
          <a:p>
            <a:pPr algn="l">
              <a:lnSpc>
                <a:spcPts val="1633"/>
              </a:lnSpc>
              <a:spcBef>
                <a:spcPct val="0"/>
              </a:spcBef>
            </a:pPr>
            <a:r>
              <a:rPr lang="en-US" sz="1166" spc="628">
                <a:solidFill>
                  <a:srgbClr val="FFFFFF"/>
                </a:solidFill>
                <a:latin typeface="Raleway"/>
                <a:ea typeface="Raleway"/>
                <a:cs typeface="Raleway"/>
                <a:sym typeface="Raleway"/>
              </a:rPr>
              <a:t>03/15</a:t>
            </a:r>
          </a:p>
        </p:txBody>
      </p:sp>
      <p:sp>
        <p:nvSpPr>
          <p:cNvPr name="TextBox 9" id="9"/>
          <p:cNvSpPr txBox="true"/>
          <p:nvPr/>
        </p:nvSpPr>
        <p:spPr>
          <a:xfrm rot="0">
            <a:off x="2882937" y="4776801"/>
            <a:ext cx="12968677" cy="4493272"/>
          </a:xfrm>
          <a:prstGeom prst="rect">
            <a:avLst/>
          </a:prstGeom>
        </p:spPr>
        <p:txBody>
          <a:bodyPr anchor="t" rtlCol="false" tIns="0" lIns="0" bIns="0" rIns="0">
            <a:spAutoFit/>
          </a:bodyPr>
          <a:lstStyle/>
          <a:p>
            <a:pPr algn="l">
              <a:lnSpc>
                <a:spcPts val="3289"/>
              </a:lnSpc>
            </a:pPr>
            <a:r>
              <a:rPr lang="en-US" sz="2349">
                <a:solidFill>
                  <a:srgbClr val="FFFFFF"/>
                </a:solidFill>
                <a:latin typeface="Raleway"/>
                <a:ea typeface="Raleway"/>
                <a:cs typeface="Raleway"/>
                <a:sym typeface="Raleway"/>
              </a:rPr>
              <a:t>FitSense provides a smart and personalized workout and diet recommendation system tailored to your unique profile, goals, and preferences. Say goodbye to generic advice and unstructured plans.</a:t>
            </a:r>
          </a:p>
          <a:p>
            <a:pPr algn="l">
              <a:lnSpc>
                <a:spcPts val="3289"/>
              </a:lnSpc>
            </a:pPr>
          </a:p>
          <a:p>
            <a:pPr algn="l">
              <a:lnSpc>
                <a:spcPts val="3289"/>
              </a:lnSpc>
            </a:pPr>
          </a:p>
          <a:p>
            <a:pPr algn="l">
              <a:lnSpc>
                <a:spcPts val="3289"/>
              </a:lnSpc>
            </a:pPr>
            <a:r>
              <a:rPr lang="en-US" sz="2349" b="true">
                <a:solidFill>
                  <a:srgbClr val="FFFFFF"/>
                </a:solidFill>
                <a:latin typeface="Raleway Bold"/>
                <a:ea typeface="Raleway Bold"/>
                <a:cs typeface="Raleway Bold"/>
                <a:sym typeface="Raleway Bold"/>
              </a:rPr>
              <a:t>Why Choose FitSense?</a:t>
            </a:r>
          </a:p>
          <a:p>
            <a:pPr algn="l">
              <a:lnSpc>
                <a:spcPts val="3289"/>
              </a:lnSpc>
            </a:pPr>
          </a:p>
          <a:p>
            <a:pPr algn="l">
              <a:lnSpc>
                <a:spcPts val="3289"/>
              </a:lnSpc>
            </a:pPr>
            <a:r>
              <a:rPr lang="en-US" sz="2349">
                <a:solidFill>
                  <a:srgbClr val="FFFFFF"/>
                </a:solidFill>
                <a:latin typeface="Raleway"/>
                <a:ea typeface="Raleway"/>
                <a:cs typeface="Raleway"/>
                <a:sym typeface="Raleway"/>
              </a:rPr>
              <a:t>With FitSense, achieve faster results with tailored workout regimens, smarter diet choices, and an enjoyable fitness journey. Simplify your path to health and fitness with actionable insights designed just for you.</a:t>
            </a:r>
          </a:p>
          <a:p>
            <a:pPr algn="l">
              <a:lnSpc>
                <a:spcPts val="3289"/>
              </a:lnSpc>
              <a:spcBef>
                <a:spcPct val="0"/>
              </a:spcBef>
            </a:pPr>
          </a:p>
        </p:txBody>
      </p:sp>
      <p:sp>
        <p:nvSpPr>
          <p:cNvPr name="Freeform 10" id="10"/>
          <p:cNvSpPr/>
          <p:nvPr/>
        </p:nvSpPr>
        <p:spPr>
          <a:xfrm flipH="false" flipV="false" rot="0">
            <a:off x="-886166" y="1940108"/>
            <a:ext cx="3829732" cy="3829732"/>
          </a:xfrm>
          <a:custGeom>
            <a:avLst/>
            <a:gdLst/>
            <a:ahLst/>
            <a:cxnLst/>
            <a:rect r="r" b="b" t="t" l="l"/>
            <a:pathLst>
              <a:path h="3829732" w="3829732">
                <a:moveTo>
                  <a:pt x="0" y="0"/>
                </a:moveTo>
                <a:lnTo>
                  <a:pt x="3829732" y="0"/>
                </a:lnTo>
                <a:lnTo>
                  <a:pt x="3829732" y="3829732"/>
                </a:lnTo>
                <a:lnTo>
                  <a:pt x="0" y="3829732"/>
                </a:lnTo>
                <a:lnTo>
                  <a:pt x="0" y="0"/>
                </a:lnTo>
                <a:close/>
              </a:path>
            </a:pathLst>
          </a:custGeom>
          <a:blipFill>
            <a:blip r:embed="rId6"/>
            <a:stretch>
              <a:fillRect l="0" t="0" r="0" b="0"/>
            </a:stretch>
          </a:blipFill>
        </p:spPr>
      </p:sp>
    </p:spTree>
  </p:cSld>
  <p:clrMapOvr>
    <a:masterClrMapping/>
  </p:clrMapOvr>
  <p:transition spd="fast">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180321">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6813855" y="9068185"/>
            <a:ext cx="445445" cy="445445"/>
          </a:xfrm>
          <a:custGeom>
            <a:avLst/>
            <a:gdLst/>
            <a:ahLst/>
            <a:cxnLst/>
            <a:rect r="r" b="b" t="t" l="l"/>
            <a:pathLst>
              <a:path h="445445" w="445445">
                <a:moveTo>
                  <a:pt x="0" y="0"/>
                </a:moveTo>
                <a:lnTo>
                  <a:pt x="445445" y="0"/>
                </a:lnTo>
                <a:lnTo>
                  <a:pt x="445445" y="445444"/>
                </a:lnTo>
                <a:lnTo>
                  <a:pt x="0" y="445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3127342" y="4888183"/>
            <a:ext cx="3969987" cy="7855302"/>
            <a:chOff x="0" y="0"/>
            <a:chExt cx="2620010" cy="5184140"/>
          </a:xfrm>
        </p:grpSpPr>
        <p:sp>
          <p:nvSpPr>
            <p:cNvPr name="Freeform 4" id="4"/>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gradFill rotWithShape="true">
              <a:gsLst>
                <a:gs pos="0">
                  <a:srgbClr val="050D18">
                    <a:alpha val="100000"/>
                  </a:srgbClr>
                </a:gs>
                <a:gs pos="100000">
                  <a:srgbClr val="380935">
                    <a:alpha val="100000"/>
                  </a:srgbClr>
                </a:gs>
              </a:gsLst>
              <a:lin ang="0"/>
            </a:gradFill>
          </p:spPr>
        </p:sp>
        <p:sp>
          <p:nvSpPr>
            <p:cNvPr name="Freeform 5" id="5"/>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4"/>
              <a:stretch>
                <a:fillRect l="-140207" t="0" r="-85050" b="0"/>
              </a:stretch>
            </a:blipFill>
          </p:spPr>
        </p:sp>
        <p:sp>
          <p:nvSpPr>
            <p:cNvPr name="Freeform 6" id="6"/>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B5B5B"/>
            </a:solidFill>
          </p:spPr>
        </p:sp>
        <p:sp>
          <p:nvSpPr>
            <p:cNvPr name="Freeform 7" id="7"/>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B5B5B"/>
            </a:solidFill>
          </p:spPr>
        </p:sp>
        <p:sp>
          <p:nvSpPr>
            <p:cNvPr name="Freeform 8" id="8"/>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EBCEB5"/>
            </a:solidFill>
          </p:spPr>
        </p:sp>
        <p:sp>
          <p:nvSpPr>
            <p:cNvPr name="Freeform 9" id="9"/>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EBCEB5"/>
            </a:solidFill>
          </p:spPr>
        </p:sp>
        <p:sp>
          <p:nvSpPr>
            <p:cNvPr name="Freeform 10" id="10"/>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EBCEB5"/>
            </a:solidFill>
          </p:spPr>
        </p:sp>
        <p:sp>
          <p:nvSpPr>
            <p:cNvPr name="Freeform 11" id="11"/>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EBCEB5"/>
            </a:solidFill>
          </p:spPr>
        </p:sp>
        <p:sp>
          <p:nvSpPr>
            <p:cNvPr name="Freeform 12" id="12"/>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FCE9D8"/>
            </a:solidFill>
          </p:spPr>
        </p:sp>
      </p:grpSp>
      <p:grpSp>
        <p:nvGrpSpPr>
          <p:cNvPr name="Group 13" id="13"/>
          <p:cNvGrpSpPr/>
          <p:nvPr/>
        </p:nvGrpSpPr>
        <p:grpSpPr>
          <a:xfrm rot="0">
            <a:off x="8670943" y="1404778"/>
            <a:ext cx="2359620" cy="1778702"/>
            <a:chOff x="0" y="0"/>
            <a:chExt cx="621464" cy="468465"/>
          </a:xfrm>
        </p:grpSpPr>
        <p:sp>
          <p:nvSpPr>
            <p:cNvPr name="Freeform 14" id="14"/>
            <p:cNvSpPr/>
            <p:nvPr/>
          </p:nvSpPr>
          <p:spPr>
            <a:xfrm flipH="false" flipV="false" rot="0">
              <a:off x="0" y="0"/>
              <a:ext cx="621464" cy="468465"/>
            </a:xfrm>
            <a:custGeom>
              <a:avLst/>
              <a:gdLst/>
              <a:ahLst/>
              <a:cxnLst/>
              <a:rect r="r" b="b" t="t" l="l"/>
              <a:pathLst>
                <a:path h="468465" w="621464">
                  <a:moveTo>
                    <a:pt x="0" y="0"/>
                  </a:moveTo>
                  <a:lnTo>
                    <a:pt x="621464" y="0"/>
                  </a:lnTo>
                  <a:lnTo>
                    <a:pt x="621464" y="468465"/>
                  </a:lnTo>
                  <a:lnTo>
                    <a:pt x="0" y="468465"/>
                  </a:lnTo>
                  <a:close/>
                </a:path>
              </a:pathLst>
            </a:custGeom>
            <a:gradFill rotWithShape="true">
              <a:gsLst>
                <a:gs pos="0">
                  <a:srgbClr val="365E93">
                    <a:alpha val="56000"/>
                  </a:srgbClr>
                </a:gs>
                <a:gs pos="100000">
                  <a:srgbClr val="AF2BA5">
                    <a:alpha val="56000"/>
                  </a:srgbClr>
                </a:gs>
              </a:gsLst>
              <a:lin ang="0"/>
            </a:gradFill>
          </p:spPr>
        </p:sp>
        <p:sp>
          <p:nvSpPr>
            <p:cNvPr name="TextBox 15" id="15"/>
            <p:cNvSpPr txBox="true"/>
            <p:nvPr/>
          </p:nvSpPr>
          <p:spPr>
            <a:xfrm>
              <a:off x="0" y="-38100"/>
              <a:ext cx="621464" cy="506565"/>
            </a:xfrm>
            <a:prstGeom prst="rect">
              <a:avLst/>
            </a:prstGeom>
          </p:spPr>
          <p:txBody>
            <a:bodyPr anchor="ctr" rtlCol="false" tIns="50800" lIns="50800" bIns="50800" rIns="50800"/>
            <a:lstStyle/>
            <a:p>
              <a:pPr algn="ctr">
                <a:lnSpc>
                  <a:spcPts val="2659"/>
                </a:lnSpc>
                <a:spcBef>
                  <a:spcPct val="0"/>
                </a:spcBef>
              </a:pPr>
            </a:p>
          </p:txBody>
        </p:sp>
      </p:grpSp>
      <p:grpSp>
        <p:nvGrpSpPr>
          <p:cNvPr name="Group 16" id="16"/>
          <p:cNvGrpSpPr/>
          <p:nvPr/>
        </p:nvGrpSpPr>
        <p:grpSpPr>
          <a:xfrm rot="0">
            <a:off x="8670943" y="3368565"/>
            <a:ext cx="2359620" cy="1778702"/>
            <a:chOff x="0" y="0"/>
            <a:chExt cx="621464" cy="468465"/>
          </a:xfrm>
        </p:grpSpPr>
        <p:sp>
          <p:nvSpPr>
            <p:cNvPr name="Freeform 17" id="17"/>
            <p:cNvSpPr/>
            <p:nvPr/>
          </p:nvSpPr>
          <p:spPr>
            <a:xfrm flipH="false" flipV="false" rot="0">
              <a:off x="0" y="0"/>
              <a:ext cx="621464" cy="468465"/>
            </a:xfrm>
            <a:custGeom>
              <a:avLst/>
              <a:gdLst/>
              <a:ahLst/>
              <a:cxnLst/>
              <a:rect r="r" b="b" t="t" l="l"/>
              <a:pathLst>
                <a:path h="468465" w="621464">
                  <a:moveTo>
                    <a:pt x="0" y="0"/>
                  </a:moveTo>
                  <a:lnTo>
                    <a:pt x="621464" y="0"/>
                  </a:lnTo>
                  <a:lnTo>
                    <a:pt x="621464" y="468465"/>
                  </a:lnTo>
                  <a:lnTo>
                    <a:pt x="0" y="468465"/>
                  </a:lnTo>
                  <a:close/>
                </a:path>
              </a:pathLst>
            </a:custGeom>
            <a:gradFill rotWithShape="true">
              <a:gsLst>
                <a:gs pos="0">
                  <a:srgbClr val="365E93">
                    <a:alpha val="56000"/>
                  </a:srgbClr>
                </a:gs>
                <a:gs pos="100000">
                  <a:srgbClr val="AF2BA5">
                    <a:alpha val="56000"/>
                  </a:srgbClr>
                </a:gs>
              </a:gsLst>
              <a:lin ang="0"/>
            </a:gradFill>
          </p:spPr>
        </p:sp>
        <p:sp>
          <p:nvSpPr>
            <p:cNvPr name="TextBox 18" id="18"/>
            <p:cNvSpPr txBox="true"/>
            <p:nvPr/>
          </p:nvSpPr>
          <p:spPr>
            <a:xfrm>
              <a:off x="0" y="-38100"/>
              <a:ext cx="621464" cy="506565"/>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0">
            <a:off x="8670943" y="5328242"/>
            <a:ext cx="2359620" cy="1778702"/>
            <a:chOff x="0" y="0"/>
            <a:chExt cx="621464" cy="468465"/>
          </a:xfrm>
        </p:grpSpPr>
        <p:sp>
          <p:nvSpPr>
            <p:cNvPr name="Freeform 20" id="20"/>
            <p:cNvSpPr/>
            <p:nvPr/>
          </p:nvSpPr>
          <p:spPr>
            <a:xfrm flipH="false" flipV="false" rot="0">
              <a:off x="0" y="0"/>
              <a:ext cx="621464" cy="468465"/>
            </a:xfrm>
            <a:custGeom>
              <a:avLst/>
              <a:gdLst/>
              <a:ahLst/>
              <a:cxnLst/>
              <a:rect r="r" b="b" t="t" l="l"/>
              <a:pathLst>
                <a:path h="468465" w="621464">
                  <a:moveTo>
                    <a:pt x="0" y="0"/>
                  </a:moveTo>
                  <a:lnTo>
                    <a:pt x="621464" y="0"/>
                  </a:lnTo>
                  <a:lnTo>
                    <a:pt x="621464" y="468465"/>
                  </a:lnTo>
                  <a:lnTo>
                    <a:pt x="0" y="468465"/>
                  </a:lnTo>
                  <a:close/>
                </a:path>
              </a:pathLst>
            </a:custGeom>
            <a:gradFill rotWithShape="true">
              <a:gsLst>
                <a:gs pos="0">
                  <a:srgbClr val="365E93">
                    <a:alpha val="56000"/>
                  </a:srgbClr>
                </a:gs>
                <a:gs pos="100000">
                  <a:srgbClr val="AF2BA5">
                    <a:alpha val="56000"/>
                  </a:srgbClr>
                </a:gs>
              </a:gsLst>
              <a:lin ang="0"/>
            </a:gradFill>
          </p:spPr>
        </p:sp>
        <p:sp>
          <p:nvSpPr>
            <p:cNvPr name="TextBox 21" id="21"/>
            <p:cNvSpPr txBox="true"/>
            <p:nvPr/>
          </p:nvSpPr>
          <p:spPr>
            <a:xfrm>
              <a:off x="0" y="-38100"/>
              <a:ext cx="621464" cy="506565"/>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0">
            <a:off x="8530121" y="1263956"/>
            <a:ext cx="281644" cy="281644"/>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9D9D9"/>
            </a:solidFill>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0">
            <a:off x="1619492" y="2278588"/>
            <a:ext cx="6108171" cy="1120107"/>
          </a:xfrm>
          <a:prstGeom prst="rect">
            <a:avLst/>
          </a:prstGeom>
        </p:spPr>
        <p:txBody>
          <a:bodyPr anchor="t" rtlCol="false" tIns="0" lIns="0" bIns="0" rIns="0">
            <a:spAutoFit/>
          </a:bodyPr>
          <a:lstStyle/>
          <a:p>
            <a:pPr algn="l">
              <a:lnSpc>
                <a:spcPts val="8688"/>
              </a:lnSpc>
            </a:pPr>
            <a:r>
              <a:rPr lang="en-US" sz="7971">
                <a:solidFill>
                  <a:srgbClr val="FFFFFF"/>
                </a:solidFill>
                <a:latin typeface="Anton"/>
                <a:ea typeface="Anton"/>
                <a:cs typeface="Anton"/>
                <a:sym typeface="Anton"/>
              </a:rPr>
              <a:t>METHODOLOGY</a:t>
            </a:r>
          </a:p>
        </p:txBody>
      </p:sp>
      <p:grpSp>
        <p:nvGrpSpPr>
          <p:cNvPr name="Group 26" id="26"/>
          <p:cNvGrpSpPr/>
          <p:nvPr/>
        </p:nvGrpSpPr>
        <p:grpSpPr>
          <a:xfrm rot="0">
            <a:off x="8670943" y="7244342"/>
            <a:ext cx="2359620" cy="1778702"/>
            <a:chOff x="0" y="0"/>
            <a:chExt cx="621464" cy="468465"/>
          </a:xfrm>
        </p:grpSpPr>
        <p:sp>
          <p:nvSpPr>
            <p:cNvPr name="Freeform 27" id="27"/>
            <p:cNvSpPr/>
            <p:nvPr/>
          </p:nvSpPr>
          <p:spPr>
            <a:xfrm flipH="false" flipV="false" rot="0">
              <a:off x="0" y="0"/>
              <a:ext cx="621464" cy="468465"/>
            </a:xfrm>
            <a:custGeom>
              <a:avLst/>
              <a:gdLst/>
              <a:ahLst/>
              <a:cxnLst/>
              <a:rect r="r" b="b" t="t" l="l"/>
              <a:pathLst>
                <a:path h="468465" w="621464">
                  <a:moveTo>
                    <a:pt x="0" y="0"/>
                  </a:moveTo>
                  <a:lnTo>
                    <a:pt x="621464" y="0"/>
                  </a:lnTo>
                  <a:lnTo>
                    <a:pt x="621464" y="468465"/>
                  </a:lnTo>
                  <a:lnTo>
                    <a:pt x="0" y="468465"/>
                  </a:lnTo>
                  <a:close/>
                </a:path>
              </a:pathLst>
            </a:custGeom>
            <a:gradFill rotWithShape="true">
              <a:gsLst>
                <a:gs pos="0">
                  <a:srgbClr val="365E93">
                    <a:alpha val="56000"/>
                  </a:srgbClr>
                </a:gs>
                <a:gs pos="100000">
                  <a:srgbClr val="AF2BA5">
                    <a:alpha val="56000"/>
                  </a:srgbClr>
                </a:gs>
              </a:gsLst>
              <a:lin ang="0"/>
            </a:gradFill>
          </p:spPr>
        </p:sp>
        <p:sp>
          <p:nvSpPr>
            <p:cNvPr name="TextBox 28" id="28"/>
            <p:cNvSpPr txBox="true"/>
            <p:nvPr/>
          </p:nvSpPr>
          <p:spPr>
            <a:xfrm>
              <a:off x="0" y="-38100"/>
              <a:ext cx="621464" cy="506565"/>
            </a:xfrm>
            <a:prstGeom prst="rect">
              <a:avLst/>
            </a:prstGeom>
          </p:spPr>
          <p:txBody>
            <a:bodyPr anchor="ctr" rtlCol="false" tIns="50800" lIns="50800" bIns="50800" rIns="50800"/>
            <a:lstStyle/>
            <a:p>
              <a:pPr algn="ctr">
                <a:lnSpc>
                  <a:spcPts val="2659"/>
                </a:lnSpc>
                <a:spcBef>
                  <a:spcPct val="0"/>
                </a:spcBef>
              </a:pPr>
            </a:p>
          </p:txBody>
        </p:sp>
      </p:grpSp>
      <p:sp>
        <p:nvSpPr>
          <p:cNvPr name="TextBox 29" id="29"/>
          <p:cNvSpPr txBox="true"/>
          <p:nvPr/>
        </p:nvSpPr>
        <p:spPr>
          <a:xfrm rot="0">
            <a:off x="8811765" y="7559715"/>
            <a:ext cx="1861334" cy="778786"/>
          </a:xfrm>
          <a:prstGeom prst="rect">
            <a:avLst/>
          </a:prstGeom>
        </p:spPr>
        <p:txBody>
          <a:bodyPr anchor="t" rtlCol="false" tIns="0" lIns="0" bIns="0" rIns="0">
            <a:spAutoFit/>
          </a:bodyPr>
          <a:lstStyle/>
          <a:p>
            <a:pPr algn="l">
              <a:lnSpc>
                <a:spcPts val="3002"/>
              </a:lnSpc>
            </a:pPr>
            <a:r>
              <a:rPr lang="en-US" sz="2705" b="true">
                <a:solidFill>
                  <a:srgbClr val="FFFFFF"/>
                </a:solidFill>
                <a:latin typeface="Raleway Bold"/>
                <a:ea typeface="Raleway Bold"/>
                <a:cs typeface="Raleway Bold"/>
                <a:sym typeface="Raleway Bold"/>
              </a:rPr>
              <a:t>Frontend (UI)</a:t>
            </a:r>
          </a:p>
        </p:txBody>
      </p:sp>
      <p:sp>
        <p:nvSpPr>
          <p:cNvPr name="TextBox 30" id="30"/>
          <p:cNvSpPr txBox="true"/>
          <p:nvPr/>
        </p:nvSpPr>
        <p:spPr>
          <a:xfrm rot="0">
            <a:off x="8811765" y="3562271"/>
            <a:ext cx="2867011" cy="1396707"/>
          </a:xfrm>
          <a:prstGeom prst="rect">
            <a:avLst/>
          </a:prstGeom>
        </p:spPr>
        <p:txBody>
          <a:bodyPr anchor="t" rtlCol="false" tIns="0" lIns="0" bIns="0" rIns="0">
            <a:spAutoFit/>
          </a:bodyPr>
          <a:lstStyle/>
          <a:p>
            <a:pPr algn="l">
              <a:lnSpc>
                <a:spcPts val="2731"/>
              </a:lnSpc>
            </a:pPr>
            <a:r>
              <a:rPr lang="en-US" sz="2461" b="true">
                <a:solidFill>
                  <a:srgbClr val="FFFFFF"/>
                </a:solidFill>
                <a:latin typeface="Raleway Bold"/>
                <a:ea typeface="Raleway Bold"/>
                <a:cs typeface="Raleway Bold"/>
                <a:sym typeface="Raleway Bold"/>
              </a:rPr>
              <a:t>AI-Driven</a:t>
            </a:r>
          </a:p>
          <a:p>
            <a:pPr algn="l">
              <a:lnSpc>
                <a:spcPts val="2731"/>
              </a:lnSpc>
            </a:pPr>
            <a:r>
              <a:rPr lang="en-US" sz="2461" b="true">
                <a:solidFill>
                  <a:srgbClr val="FFFFFF"/>
                </a:solidFill>
                <a:latin typeface="Raleway Bold"/>
                <a:ea typeface="Raleway Bold"/>
                <a:cs typeface="Raleway Bold"/>
                <a:sym typeface="Raleway Bold"/>
              </a:rPr>
              <a:t>Recomm-</a:t>
            </a:r>
          </a:p>
          <a:p>
            <a:pPr algn="l">
              <a:lnSpc>
                <a:spcPts val="2731"/>
              </a:lnSpc>
            </a:pPr>
            <a:r>
              <a:rPr lang="en-US" sz="2461" b="true">
                <a:solidFill>
                  <a:srgbClr val="FFFFFF"/>
                </a:solidFill>
                <a:latin typeface="Raleway Bold"/>
                <a:ea typeface="Raleway Bold"/>
                <a:cs typeface="Raleway Bold"/>
                <a:sym typeface="Raleway Bold"/>
              </a:rPr>
              <a:t>endations</a:t>
            </a:r>
          </a:p>
          <a:p>
            <a:pPr algn="l">
              <a:lnSpc>
                <a:spcPts val="2731"/>
              </a:lnSpc>
            </a:pPr>
          </a:p>
        </p:txBody>
      </p:sp>
      <p:grpSp>
        <p:nvGrpSpPr>
          <p:cNvPr name="Group 31" id="31"/>
          <p:cNvGrpSpPr/>
          <p:nvPr/>
        </p:nvGrpSpPr>
        <p:grpSpPr>
          <a:xfrm rot="0">
            <a:off x="8530121" y="3296099"/>
            <a:ext cx="281644" cy="281644"/>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9D9D9"/>
            </a:solidFill>
          </p:spPr>
        </p:sp>
        <p:sp>
          <p:nvSpPr>
            <p:cNvPr name="TextBox 33" id="3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34" id="34"/>
          <p:cNvGrpSpPr/>
          <p:nvPr/>
        </p:nvGrpSpPr>
        <p:grpSpPr>
          <a:xfrm rot="0">
            <a:off x="8530121" y="5283294"/>
            <a:ext cx="281644" cy="281644"/>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9D9D9"/>
            </a:solidFill>
          </p:spPr>
        </p:sp>
        <p:sp>
          <p:nvSpPr>
            <p:cNvPr name="TextBox 36" id="3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7" id="37"/>
          <p:cNvSpPr txBox="true"/>
          <p:nvPr/>
        </p:nvSpPr>
        <p:spPr>
          <a:xfrm rot="0">
            <a:off x="8920086" y="1875406"/>
            <a:ext cx="2067309" cy="856495"/>
          </a:xfrm>
          <a:prstGeom prst="rect">
            <a:avLst/>
          </a:prstGeom>
        </p:spPr>
        <p:txBody>
          <a:bodyPr anchor="t" rtlCol="false" tIns="0" lIns="0" bIns="0" rIns="0">
            <a:spAutoFit/>
          </a:bodyPr>
          <a:lstStyle/>
          <a:p>
            <a:pPr algn="l">
              <a:lnSpc>
                <a:spcPts val="3335"/>
              </a:lnSpc>
            </a:pPr>
            <a:r>
              <a:rPr lang="en-US" sz="3004" b="true">
                <a:solidFill>
                  <a:srgbClr val="FFFFFF"/>
                </a:solidFill>
                <a:latin typeface="Raleway Bold"/>
                <a:ea typeface="Raleway Bold"/>
                <a:cs typeface="Raleway Bold"/>
                <a:sym typeface="Raleway Bold"/>
              </a:rPr>
              <a:t>Data Collection</a:t>
            </a:r>
          </a:p>
        </p:txBody>
      </p:sp>
      <p:sp>
        <p:nvSpPr>
          <p:cNvPr name="TextBox 38" id="38"/>
          <p:cNvSpPr txBox="true"/>
          <p:nvPr/>
        </p:nvSpPr>
        <p:spPr>
          <a:xfrm rot="0">
            <a:off x="8920086" y="5574463"/>
            <a:ext cx="1861334" cy="1157481"/>
          </a:xfrm>
          <a:prstGeom prst="rect">
            <a:avLst/>
          </a:prstGeom>
        </p:spPr>
        <p:txBody>
          <a:bodyPr anchor="t" rtlCol="false" tIns="0" lIns="0" bIns="0" rIns="0">
            <a:spAutoFit/>
          </a:bodyPr>
          <a:lstStyle/>
          <a:p>
            <a:pPr algn="l">
              <a:lnSpc>
                <a:spcPts val="3002"/>
              </a:lnSpc>
            </a:pPr>
            <a:r>
              <a:rPr lang="en-US" sz="2705" b="true">
                <a:solidFill>
                  <a:srgbClr val="FFFFFF"/>
                </a:solidFill>
                <a:latin typeface="Raleway Bold"/>
                <a:ea typeface="Raleway Bold"/>
                <a:cs typeface="Raleway Bold"/>
                <a:sym typeface="Raleway Bold"/>
              </a:rPr>
              <a:t>Backend and Routes</a:t>
            </a:r>
          </a:p>
        </p:txBody>
      </p:sp>
      <p:grpSp>
        <p:nvGrpSpPr>
          <p:cNvPr name="Group 39" id="39"/>
          <p:cNvGrpSpPr/>
          <p:nvPr/>
        </p:nvGrpSpPr>
        <p:grpSpPr>
          <a:xfrm rot="0">
            <a:off x="8530121" y="7187745"/>
            <a:ext cx="281644" cy="281644"/>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9D9D9"/>
            </a:solidFill>
          </p:spPr>
        </p:sp>
        <p:sp>
          <p:nvSpPr>
            <p:cNvPr name="TextBox 41" id="4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42" id="42"/>
          <p:cNvSpPr txBox="true"/>
          <p:nvPr/>
        </p:nvSpPr>
        <p:spPr>
          <a:xfrm rot="0">
            <a:off x="11278864" y="5634409"/>
            <a:ext cx="6167884" cy="989965"/>
          </a:xfrm>
          <a:prstGeom prst="rect">
            <a:avLst/>
          </a:prstGeom>
        </p:spPr>
        <p:txBody>
          <a:bodyPr anchor="t" rtlCol="false" tIns="0" lIns="0" bIns="0" rIns="0">
            <a:spAutoFit/>
          </a:bodyPr>
          <a:lstStyle/>
          <a:p>
            <a:pPr algn="l">
              <a:lnSpc>
                <a:spcPts val="2659"/>
              </a:lnSpc>
            </a:pPr>
          </a:p>
          <a:p>
            <a:pPr algn="l" marL="410209" indent="-205105" lvl="1">
              <a:lnSpc>
                <a:spcPts val="2659"/>
              </a:lnSpc>
              <a:buFont typeface="Arial"/>
              <a:buChar char="•"/>
            </a:pPr>
            <a:r>
              <a:rPr lang="en-US" sz="1899">
                <a:solidFill>
                  <a:srgbClr val="FFFFFF"/>
                </a:solidFill>
                <a:latin typeface="Canva Sans"/>
                <a:ea typeface="Canva Sans"/>
                <a:cs typeface="Canva Sans"/>
                <a:sym typeface="Canva Sans"/>
              </a:rPr>
              <a:t>Set up routes and backend logic in Flask.</a:t>
            </a:r>
          </a:p>
          <a:p>
            <a:pPr algn="l" marL="410209" indent="-205105" lvl="1">
              <a:lnSpc>
                <a:spcPts val="2659"/>
              </a:lnSpc>
              <a:buFont typeface="Arial"/>
              <a:buChar char="•"/>
            </a:pPr>
            <a:r>
              <a:rPr lang="en-US" sz="1899">
                <a:solidFill>
                  <a:srgbClr val="FFFFFF"/>
                </a:solidFill>
                <a:latin typeface="Canva Sans"/>
                <a:ea typeface="Canva Sans"/>
                <a:cs typeface="Canva Sans"/>
                <a:sym typeface="Canva Sans"/>
              </a:rPr>
              <a:t>Integrate AI API for generating recommendations.</a:t>
            </a:r>
          </a:p>
        </p:txBody>
      </p:sp>
      <p:sp>
        <p:nvSpPr>
          <p:cNvPr name="TextBox 43" id="43"/>
          <p:cNvSpPr txBox="true"/>
          <p:nvPr/>
        </p:nvSpPr>
        <p:spPr>
          <a:xfrm rot="0">
            <a:off x="11278864" y="3927186"/>
            <a:ext cx="3852777" cy="628776"/>
          </a:xfrm>
          <a:prstGeom prst="rect">
            <a:avLst/>
          </a:prstGeom>
        </p:spPr>
        <p:txBody>
          <a:bodyPr anchor="t" rtlCol="false" tIns="0" lIns="0" bIns="0" rIns="0">
            <a:spAutoFit/>
          </a:bodyPr>
          <a:lstStyle/>
          <a:p>
            <a:pPr algn="just" marL="392950" indent="-196475" lvl="1">
              <a:lnSpc>
                <a:spcPts val="2548"/>
              </a:lnSpc>
              <a:buFont typeface="Arial"/>
              <a:buChar char="•"/>
            </a:pPr>
            <a:r>
              <a:rPr lang="en-US" sz="1820">
                <a:solidFill>
                  <a:srgbClr val="FFFFFF"/>
                </a:solidFill>
                <a:latin typeface="Canva Sans"/>
                <a:ea typeface="Canva Sans"/>
                <a:cs typeface="Canva Sans"/>
                <a:sym typeface="Canva Sans"/>
              </a:rPr>
              <a:t>Prompt Engineering</a:t>
            </a:r>
          </a:p>
          <a:p>
            <a:pPr algn="l" marL="414539" indent="-207270" lvl="1">
              <a:lnSpc>
                <a:spcPts val="2688"/>
              </a:lnSpc>
              <a:buFont typeface="Arial"/>
              <a:buChar char="•"/>
            </a:pPr>
            <a:r>
              <a:rPr lang="en-US" sz="1920">
                <a:solidFill>
                  <a:srgbClr val="FFFFFF"/>
                </a:solidFill>
                <a:latin typeface="Canva Sans"/>
                <a:ea typeface="Canva Sans"/>
                <a:cs typeface="Canva Sans"/>
                <a:sym typeface="Canva Sans"/>
              </a:rPr>
              <a:t>Response Parsing</a:t>
            </a:r>
          </a:p>
        </p:txBody>
      </p:sp>
      <p:sp>
        <p:nvSpPr>
          <p:cNvPr name="TextBox 44" id="44"/>
          <p:cNvSpPr txBox="true"/>
          <p:nvPr/>
        </p:nvSpPr>
        <p:spPr>
          <a:xfrm rot="0">
            <a:off x="11278864" y="1507500"/>
            <a:ext cx="5534991" cy="1656715"/>
          </a:xfrm>
          <a:prstGeom prst="rect">
            <a:avLst/>
          </a:prstGeom>
        </p:spPr>
        <p:txBody>
          <a:bodyPr anchor="t" rtlCol="false" tIns="0" lIns="0" bIns="0" rIns="0">
            <a:spAutoFit/>
          </a:bodyPr>
          <a:lstStyle/>
          <a:p>
            <a:pPr algn="l" marL="410209" indent="-205105" lvl="1">
              <a:lnSpc>
                <a:spcPts val="2659"/>
              </a:lnSpc>
              <a:buFont typeface="Arial"/>
              <a:buChar char="•"/>
            </a:pPr>
            <a:r>
              <a:rPr lang="en-US" sz="1899">
                <a:solidFill>
                  <a:srgbClr val="FFFFFF"/>
                </a:solidFill>
                <a:latin typeface="Canva Sans"/>
                <a:ea typeface="Canva Sans"/>
                <a:cs typeface="Canva Sans"/>
                <a:sym typeface="Canva Sans"/>
              </a:rPr>
              <a:t>Collect user input through web forms (age, height, weight, activity level, preferences, goals).</a:t>
            </a:r>
          </a:p>
          <a:p>
            <a:pPr algn="l" marL="410209" indent="-205105" lvl="1">
              <a:lnSpc>
                <a:spcPts val="2659"/>
              </a:lnSpc>
              <a:buFont typeface="Arial"/>
              <a:buChar char="•"/>
            </a:pPr>
            <a:r>
              <a:rPr lang="en-US" sz="1899">
                <a:solidFill>
                  <a:srgbClr val="FFFFFF"/>
                </a:solidFill>
                <a:latin typeface="Canva Sans"/>
                <a:ea typeface="Canva Sans"/>
                <a:cs typeface="Canva Sans"/>
                <a:sym typeface="Canva Sans"/>
              </a:rPr>
              <a:t>Use APIs to fetch real-time nutrition and workout data as needed.</a:t>
            </a:r>
          </a:p>
        </p:txBody>
      </p:sp>
      <p:sp>
        <p:nvSpPr>
          <p:cNvPr name="TextBox 45" id="45"/>
          <p:cNvSpPr txBox="true"/>
          <p:nvPr/>
        </p:nvSpPr>
        <p:spPr>
          <a:xfrm rot="0">
            <a:off x="11278864" y="7619660"/>
            <a:ext cx="6167884" cy="989965"/>
          </a:xfrm>
          <a:prstGeom prst="rect">
            <a:avLst/>
          </a:prstGeom>
        </p:spPr>
        <p:txBody>
          <a:bodyPr anchor="t" rtlCol="false" tIns="0" lIns="0" bIns="0" rIns="0">
            <a:spAutoFit/>
          </a:bodyPr>
          <a:lstStyle/>
          <a:p>
            <a:pPr algn="l" marL="410209" indent="-205105" lvl="1">
              <a:lnSpc>
                <a:spcPts val="2659"/>
              </a:lnSpc>
              <a:buFont typeface="Arial"/>
              <a:buChar char="•"/>
            </a:pPr>
            <a:r>
              <a:rPr lang="en-US" sz="1899">
                <a:solidFill>
                  <a:srgbClr val="FFFFFF"/>
                </a:solidFill>
                <a:latin typeface="Canva Sans"/>
                <a:ea typeface="Canva Sans"/>
                <a:cs typeface="Canva Sans"/>
                <a:sym typeface="Canva Sans"/>
              </a:rPr>
              <a:t>Display structured results using Flask templates.</a:t>
            </a:r>
          </a:p>
          <a:p>
            <a:pPr algn="l" marL="410209" indent="-205105" lvl="1">
              <a:lnSpc>
                <a:spcPts val="2659"/>
              </a:lnSpc>
              <a:buFont typeface="Arial"/>
              <a:buChar char="•"/>
            </a:pPr>
            <a:r>
              <a:rPr lang="en-US" sz="1899">
                <a:solidFill>
                  <a:srgbClr val="FFFFFF"/>
                </a:solidFill>
                <a:latin typeface="Canva Sans"/>
                <a:ea typeface="Canva Sans"/>
                <a:cs typeface="Canva Sans"/>
                <a:sym typeface="Canva Sans"/>
              </a:rPr>
              <a:t>Provide easy navigation and options for users to adjust inputs and refine recommendations.</a:t>
            </a:r>
          </a:p>
        </p:txBody>
      </p:sp>
    </p:spTree>
  </p:cSld>
  <p:clrMapOvr>
    <a:masterClrMapping/>
  </p:clrMapOvr>
  <p:transition spd="fast">
    <p:push dir="l"/>
  </p:transition>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180321">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6813855" y="9068185"/>
            <a:ext cx="445445" cy="445445"/>
          </a:xfrm>
          <a:custGeom>
            <a:avLst/>
            <a:gdLst/>
            <a:ahLst/>
            <a:cxnLst/>
            <a:rect r="r" b="b" t="t" l="l"/>
            <a:pathLst>
              <a:path h="445445" w="445445">
                <a:moveTo>
                  <a:pt x="0" y="0"/>
                </a:moveTo>
                <a:lnTo>
                  <a:pt x="445445" y="0"/>
                </a:lnTo>
                <a:lnTo>
                  <a:pt x="445445" y="445444"/>
                </a:lnTo>
                <a:lnTo>
                  <a:pt x="0" y="445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89324" y="2105297"/>
            <a:ext cx="7554676" cy="6355371"/>
          </a:xfrm>
          <a:custGeom>
            <a:avLst/>
            <a:gdLst/>
            <a:ahLst/>
            <a:cxnLst/>
            <a:rect r="r" b="b" t="t" l="l"/>
            <a:pathLst>
              <a:path h="6355371" w="7554676">
                <a:moveTo>
                  <a:pt x="0" y="0"/>
                </a:moveTo>
                <a:lnTo>
                  <a:pt x="7554676" y="0"/>
                </a:lnTo>
                <a:lnTo>
                  <a:pt x="7554676" y="6355371"/>
                </a:lnTo>
                <a:lnTo>
                  <a:pt x="0" y="6355371"/>
                </a:lnTo>
                <a:lnTo>
                  <a:pt x="0" y="0"/>
                </a:lnTo>
                <a:close/>
              </a:path>
            </a:pathLst>
          </a:custGeom>
          <a:blipFill>
            <a:blip r:embed="rId4"/>
            <a:stretch>
              <a:fillRect l="0" t="0" r="0" b="0"/>
            </a:stretch>
          </a:blipFill>
        </p:spPr>
      </p:sp>
      <p:grpSp>
        <p:nvGrpSpPr>
          <p:cNvPr name="Group 4" id="4"/>
          <p:cNvGrpSpPr/>
          <p:nvPr/>
        </p:nvGrpSpPr>
        <p:grpSpPr>
          <a:xfrm rot="0">
            <a:off x="1619492" y="2789009"/>
            <a:ext cx="7524508" cy="4776155"/>
            <a:chOff x="0" y="0"/>
            <a:chExt cx="1165743" cy="739951"/>
          </a:xfrm>
        </p:grpSpPr>
        <p:sp>
          <p:nvSpPr>
            <p:cNvPr name="Freeform 5" id="5"/>
            <p:cNvSpPr/>
            <p:nvPr/>
          </p:nvSpPr>
          <p:spPr>
            <a:xfrm flipH="false" flipV="false" rot="0">
              <a:off x="0" y="0"/>
              <a:ext cx="1165743" cy="739951"/>
            </a:xfrm>
            <a:custGeom>
              <a:avLst/>
              <a:gdLst/>
              <a:ahLst/>
              <a:cxnLst/>
              <a:rect r="r" b="b" t="t" l="l"/>
              <a:pathLst>
                <a:path h="739951" w="1165743">
                  <a:moveTo>
                    <a:pt x="0" y="0"/>
                  </a:moveTo>
                  <a:lnTo>
                    <a:pt x="1165743" y="0"/>
                  </a:lnTo>
                  <a:lnTo>
                    <a:pt x="1165743" y="739951"/>
                  </a:lnTo>
                  <a:lnTo>
                    <a:pt x="0" y="739951"/>
                  </a:lnTo>
                  <a:close/>
                </a:path>
              </a:pathLst>
            </a:custGeom>
            <a:blipFill>
              <a:blip r:embed="rId5"/>
              <a:stretch>
                <a:fillRect l="0" t="-2514" r="0" b="-2514"/>
              </a:stretch>
            </a:blipFill>
          </p:spPr>
        </p:sp>
      </p:grpSp>
      <p:sp>
        <p:nvSpPr>
          <p:cNvPr name="Freeform 6" id="6"/>
          <p:cNvSpPr/>
          <p:nvPr/>
        </p:nvSpPr>
        <p:spPr>
          <a:xfrm flipH="false" flipV="false" rot="0">
            <a:off x="0" y="5779270"/>
            <a:ext cx="2471566" cy="2840881"/>
          </a:xfrm>
          <a:custGeom>
            <a:avLst/>
            <a:gdLst/>
            <a:ahLst/>
            <a:cxnLst/>
            <a:rect r="r" b="b" t="t" l="l"/>
            <a:pathLst>
              <a:path h="2840881" w="2471566">
                <a:moveTo>
                  <a:pt x="0" y="0"/>
                </a:moveTo>
                <a:lnTo>
                  <a:pt x="2471566" y="0"/>
                </a:lnTo>
                <a:lnTo>
                  <a:pt x="2471566" y="2840881"/>
                </a:lnTo>
                <a:lnTo>
                  <a:pt x="0" y="2840881"/>
                </a:lnTo>
                <a:lnTo>
                  <a:pt x="0" y="0"/>
                </a:lnTo>
                <a:close/>
              </a:path>
            </a:pathLst>
          </a:custGeom>
          <a:blipFill>
            <a:blip r:embed="rId6"/>
            <a:stretch>
              <a:fillRect l="0" t="0" r="0" b="0"/>
            </a:stretch>
          </a:blipFill>
        </p:spPr>
      </p:sp>
      <p:sp>
        <p:nvSpPr>
          <p:cNvPr name="TextBox 7" id="7"/>
          <p:cNvSpPr txBox="true"/>
          <p:nvPr/>
        </p:nvSpPr>
        <p:spPr>
          <a:xfrm rot="0">
            <a:off x="1466773" y="9030085"/>
            <a:ext cx="1323748" cy="418331"/>
          </a:xfrm>
          <a:prstGeom prst="rect">
            <a:avLst/>
          </a:prstGeom>
        </p:spPr>
        <p:txBody>
          <a:bodyPr anchor="t" rtlCol="false" tIns="0" lIns="0" bIns="0" rIns="0">
            <a:spAutoFit/>
          </a:bodyPr>
          <a:lstStyle/>
          <a:p>
            <a:pPr algn="l">
              <a:lnSpc>
                <a:spcPts val="1633"/>
              </a:lnSpc>
            </a:pPr>
            <a:r>
              <a:rPr lang="en-US" sz="1166" spc="628">
                <a:solidFill>
                  <a:srgbClr val="FFFFFF"/>
                </a:solidFill>
                <a:latin typeface="Raleway"/>
                <a:ea typeface="Raleway"/>
                <a:cs typeface="Raleway"/>
                <a:sym typeface="Raleway"/>
              </a:rPr>
              <a:t>6AGE</a:t>
            </a:r>
          </a:p>
          <a:p>
            <a:pPr algn="l">
              <a:lnSpc>
                <a:spcPts val="1633"/>
              </a:lnSpc>
              <a:spcBef>
                <a:spcPct val="0"/>
              </a:spcBef>
            </a:pPr>
            <a:r>
              <a:rPr lang="en-US" sz="1166" spc="628">
                <a:solidFill>
                  <a:srgbClr val="FFFFFF"/>
                </a:solidFill>
                <a:latin typeface="Raleway"/>
                <a:ea typeface="Raleway"/>
                <a:cs typeface="Raleway"/>
                <a:sym typeface="Raleway"/>
              </a:rPr>
              <a:t>06/15</a:t>
            </a:r>
          </a:p>
        </p:txBody>
      </p:sp>
      <p:sp>
        <p:nvSpPr>
          <p:cNvPr name="TextBox 8" id="8"/>
          <p:cNvSpPr txBox="true"/>
          <p:nvPr/>
        </p:nvSpPr>
        <p:spPr>
          <a:xfrm rot="0">
            <a:off x="9847933" y="195403"/>
            <a:ext cx="6778939" cy="1926125"/>
          </a:xfrm>
          <a:prstGeom prst="rect">
            <a:avLst/>
          </a:prstGeom>
        </p:spPr>
        <p:txBody>
          <a:bodyPr anchor="t" rtlCol="false" tIns="0" lIns="0" bIns="0" rIns="0">
            <a:spAutoFit/>
          </a:bodyPr>
          <a:lstStyle/>
          <a:p>
            <a:pPr algn="l">
              <a:lnSpc>
                <a:spcPts val="15720"/>
              </a:lnSpc>
              <a:spcBef>
                <a:spcPct val="0"/>
              </a:spcBef>
            </a:pPr>
            <a:r>
              <a:rPr lang="en-US" sz="11228">
                <a:solidFill>
                  <a:srgbClr val="FFFFFF"/>
                </a:solidFill>
                <a:latin typeface="Anton"/>
                <a:ea typeface="Anton"/>
                <a:cs typeface="Anton"/>
                <a:sym typeface="Anton"/>
              </a:rPr>
              <a:t>RESULTS</a:t>
            </a:r>
          </a:p>
        </p:txBody>
      </p:sp>
      <p:sp>
        <p:nvSpPr>
          <p:cNvPr name="TextBox 9" id="9"/>
          <p:cNvSpPr txBox="true"/>
          <p:nvPr/>
        </p:nvSpPr>
        <p:spPr>
          <a:xfrm rot="0">
            <a:off x="9847933" y="2274065"/>
            <a:ext cx="7188645" cy="6962786"/>
          </a:xfrm>
          <a:prstGeom prst="rect">
            <a:avLst/>
          </a:prstGeom>
        </p:spPr>
        <p:txBody>
          <a:bodyPr anchor="t" rtlCol="false" tIns="0" lIns="0" bIns="0" rIns="0">
            <a:spAutoFit/>
          </a:bodyPr>
          <a:lstStyle/>
          <a:p>
            <a:pPr algn="l">
              <a:lnSpc>
                <a:spcPts val="3289"/>
              </a:lnSpc>
            </a:pPr>
            <a:r>
              <a:rPr lang="en-US" sz="2349">
                <a:solidFill>
                  <a:srgbClr val="FFFFFF"/>
                </a:solidFill>
                <a:latin typeface="Raleway"/>
                <a:ea typeface="Raleway"/>
                <a:cs typeface="Raleway"/>
                <a:sym typeface="Raleway"/>
              </a:rPr>
              <a:t>Personalized Fitness Plans:</a:t>
            </a:r>
          </a:p>
          <a:p>
            <a:pPr algn="l" marL="507261" indent="-253630" lvl="1">
              <a:lnSpc>
                <a:spcPts val="3289"/>
              </a:lnSpc>
              <a:buFont typeface="Arial"/>
              <a:buChar char="•"/>
            </a:pPr>
            <a:r>
              <a:rPr lang="en-US" sz="2349">
                <a:solidFill>
                  <a:srgbClr val="FFFFFF"/>
                </a:solidFill>
                <a:latin typeface="Raleway"/>
                <a:ea typeface="Raleway"/>
                <a:cs typeface="Raleway"/>
                <a:sym typeface="Raleway"/>
              </a:rPr>
              <a:t>The system successfully generates tailored diet and workout plans based on user-specific data (age, height, weight, preferences, goals).</a:t>
            </a:r>
          </a:p>
          <a:p>
            <a:pPr algn="l">
              <a:lnSpc>
                <a:spcPts val="3289"/>
              </a:lnSpc>
            </a:pPr>
          </a:p>
          <a:p>
            <a:pPr algn="l">
              <a:lnSpc>
                <a:spcPts val="3289"/>
              </a:lnSpc>
            </a:pPr>
            <a:r>
              <a:rPr lang="en-US" sz="2349">
                <a:solidFill>
                  <a:srgbClr val="FFFFFF"/>
                </a:solidFill>
                <a:latin typeface="Raleway"/>
                <a:ea typeface="Raleway"/>
                <a:cs typeface="Raleway"/>
                <a:sym typeface="Raleway"/>
              </a:rPr>
              <a:t>User Experience:</a:t>
            </a:r>
          </a:p>
          <a:p>
            <a:pPr algn="l" marL="507261" indent="-253630" lvl="1">
              <a:lnSpc>
                <a:spcPts val="3289"/>
              </a:lnSpc>
              <a:buFont typeface="Arial"/>
              <a:buChar char="•"/>
            </a:pPr>
            <a:r>
              <a:rPr lang="en-US" sz="2349">
                <a:solidFill>
                  <a:srgbClr val="FFFFFF"/>
                </a:solidFill>
                <a:latin typeface="Raleway"/>
                <a:ea typeface="Raleway"/>
                <a:cs typeface="Raleway"/>
                <a:sym typeface="Raleway"/>
              </a:rPr>
              <a:t>The interface is intuitive, with seamless data input and navigation between pages.</a:t>
            </a:r>
          </a:p>
          <a:p>
            <a:pPr algn="l" marL="507261" indent="-253630" lvl="1">
              <a:lnSpc>
                <a:spcPts val="3289"/>
              </a:lnSpc>
              <a:buFont typeface="Arial"/>
              <a:buChar char="•"/>
            </a:pPr>
            <a:r>
              <a:rPr lang="en-US" sz="2349">
                <a:solidFill>
                  <a:srgbClr val="FFFFFF"/>
                </a:solidFill>
                <a:latin typeface="Raleway"/>
                <a:ea typeface="Raleway"/>
                <a:cs typeface="Raleway"/>
                <a:sym typeface="Raleway"/>
              </a:rPr>
              <a:t>Outputs are structured, easy to interpret, and actionable for users.</a:t>
            </a:r>
          </a:p>
          <a:p>
            <a:pPr algn="l">
              <a:lnSpc>
                <a:spcPts val="3289"/>
              </a:lnSpc>
            </a:pPr>
          </a:p>
          <a:p>
            <a:pPr algn="l">
              <a:lnSpc>
                <a:spcPts val="3289"/>
              </a:lnSpc>
            </a:pPr>
            <a:r>
              <a:rPr lang="en-US" sz="2349">
                <a:solidFill>
                  <a:srgbClr val="FFFFFF"/>
                </a:solidFill>
                <a:latin typeface="Raleway"/>
                <a:ea typeface="Raleway"/>
                <a:cs typeface="Raleway"/>
                <a:sym typeface="Raleway"/>
              </a:rPr>
              <a:t>AI Integration:</a:t>
            </a:r>
          </a:p>
          <a:p>
            <a:pPr algn="l" marL="507261" indent="-253630" lvl="1">
              <a:lnSpc>
                <a:spcPts val="3289"/>
              </a:lnSpc>
              <a:buFont typeface="Arial"/>
              <a:buChar char="•"/>
            </a:pPr>
            <a:r>
              <a:rPr lang="en-US" sz="2349">
                <a:solidFill>
                  <a:srgbClr val="FFFFFF"/>
                </a:solidFill>
                <a:latin typeface="Raleway"/>
                <a:ea typeface="Raleway"/>
                <a:cs typeface="Raleway"/>
                <a:sym typeface="Raleway"/>
              </a:rPr>
              <a:t>Google Generative AI provided diverse and context-aware recommendations.</a:t>
            </a:r>
          </a:p>
          <a:p>
            <a:pPr algn="l">
              <a:lnSpc>
                <a:spcPts val="3289"/>
              </a:lnSpc>
            </a:pPr>
          </a:p>
          <a:p>
            <a:pPr algn="l">
              <a:lnSpc>
                <a:spcPts val="3289"/>
              </a:lnSpc>
            </a:pPr>
          </a:p>
          <a:p>
            <a:pPr algn="l">
              <a:lnSpc>
                <a:spcPts val="3289"/>
              </a:lnSpc>
              <a:spcBef>
                <a:spcPct val="0"/>
              </a:spcBef>
            </a:pPr>
          </a:p>
        </p:txBody>
      </p:sp>
      <p:sp>
        <p:nvSpPr>
          <p:cNvPr name="Freeform 10" id="10"/>
          <p:cNvSpPr/>
          <p:nvPr/>
        </p:nvSpPr>
        <p:spPr>
          <a:xfrm flipH="false" flipV="false" rot="0">
            <a:off x="16813855" y="0"/>
            <a:ext cx="2471566" cy="2840881"/>
          </a:xfrm>
          <a:custGeom>
            <a:avLst/>
            <a:gdLst/>
            <a:ahLst/>
            <a:cxnLst/>
            <a:rect r="r" b="b" t="t" l="l"/>
            <a:pathLst>
              <a:path h="2840881" w="2471566">
                <a:moveTo>
                  <a:pt x="0" y="0"/>
                </a:moveTo>
                <a:lnTo>
                  <a:pt x="2471567" y="0"/>
                </a:lnTo>
                <a:lnTo>
                  <a:pt x="2471567" y="2840881"/>
                </a:lnTo>
                <a:lnTo>
                  <a:pt x="0" y="2840881"/>
                </a:lnTo>
                <a:lnTo>
                  <a:pt x="0" y="0"/>
                </a:lnTo>
                <a:close/>
              </a:path>
            </a:pathLst>
          </a:custGeom>
          <a:blipFill>
            <a:blip r:embed="rId6"/>
            <a:stretch>
              <a:fillRect l="0" t="0" r="0" b="0"/>
            </a:stretch>
          </a:blipFill>
        </p:spPr>
      </p:sp>
    </p:spTree>
  </p:cSld>
  <p:clrMapOvr>
    <a:masterClrMapping/>
  </p:clrMapOvr>
  <p:transition spd="fast">
    <p:push dir="l"/>
  </p:transition>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180321">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5824613" y="1258478"/>
            <a:ext cx="13053848" cy="8229600"/>
          </a:xfrm>
          <a:custGeom>
            <a:avLst/>
            <a:gdLst/>
            <a:ahLst/>
            <a:cxnLst/>
            <a:rect r="r" b="b" t="t" l="l"/>
            <a:pathLst>
              <a:path h="8229600" w="13053848">
                <a:moveTo>
                  <a:pt x="0" y="0"/>
                </a:moveTo>
                <a:lnTo>
                  <a:pt x="13053848" y="0"/>
                </a:lnTo>
                <a:lnTo>
                  <a:pt x="13053848"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6813855" y="9068185"/>
            <a:ext cx="445445" cy="445445"/>
          </a:xfrm>
          <a:custGeom>
            <a:avLst/>
            <a:gdLst/>
            <a:ahLst/>
            <a:cxnLst/>
            <a:rect r="r" b="b" t="t" l="l"/>
            <a:pathLst>
              <a:path h="445445" w="445445">
                <a:moveTo>
                  <a:pt x="0" y="0"/>
                </a:moveTo>
                <a:lnTo>
                  <a:pt x="445445" y="0"/>
                </a:lnTo>
                <a:lnTo>
                  <a:pt x="445445" y="445444"/>
                </a:lnTo>
                <a:lnTo>
                  <a:pt x="0" y="44544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61595" y="3329281"/>
            <a:ext cx="7591805" cy="1595144"/>
          </a:xfrm>
          <a:prstGeom prst="rect">
            <a:avLst/>
          </a:prstGeom>
        </p:spPr>
        <p:txBody>
          <a:bodyPr anchor="t" rtlCol="false" tIns="0" lIns="0" bIns="0" rIns="0">
            <a:spAutoFit/>
          </a:bodyPr>
          <a:lstStyle/>
          <a:p>
            <a:pPr algn="l">
              <a:lnSpc>
                <a:spcPts val="12239"/>
              </a:lnSpc>
            </a:pPr>
            <a:r>
              <a:rPr lang="en-US" sz="11229">
                <a:solidFill>
                  <a:srgbClr val="FFFFFF"/>
                </a:solidFill>
                <a:latin typeface="Anton"/>
                <a:ea typeface="Anton"/>
                <a:cs typeface="Anton"/>
                <a:sym typeface="Anton"/>
              </a:rPr>
              <a:t>DISCUSSION</a:t>
            </a:r>
          </a:p>
        </p:txBody>
      </p:sp>
      <p:grpSp>
        <p:nvGrpSpPr>
          <p:cNvPr name="Group 5" id="5"/>
          <p:cNvGrpSpPr/>
          <p:nvPr/>
        </p:nvGrpSpPr>
        <p:grpSpPr>
          <a:xfrm rot="0">
            <a:off x="6471733" y="458955"/>
            <a:ext cx="4085345" cy="713798"/>
            <a:chOff x="0" y="0"/>
            <a:chExt cx="1075976" cy="187996"/>
          </a:xfrm>
        </p:grpSpPr>
        <p:sp>
          <p:nvSpPr>
            <p:cNvPr name="Freeform 6" id="6"/>
            <p:cNvSpPr/>
            <p:nvPr/>
          </p:nvSpPr>
          <p:spPr>
            <a:xfrm flipH="false" flipV="false" rot="0">
              <a:off x="0" y="0"/>
              <a:ext cx="1075976" cy="187996"/>
            </a:xfrm>
            <a:custGeom>
              <a:avLst/>
              <a:gdLst/>
              <a:ahLst/>
              <a:cxnLst/>
              <a:rect r="r" b="b" t="t" l="l"/>
              <a:pathLst>
                <a:path h="187996" w="1075976">
                  <a:moveTo>
                    <a:pt x="0" y="0"/>
                  </a:moveTo>
                  <a:lnTo>
                    <a:pt x="1075976" y="0"/>
                  </a:lnTo>
                  <a:lnTo>
                    <a:pt x="1075976" y="187996"/>
                  </a:lnTo>
                  <a:lnTo>
                    <a:pt x="0" y="187996"/>
                  </a:lnTo>
                  <a:close/>
                </a:path>
              </a:pathLst>
            </a:custGeom>
            <a:gradFill rotWithShape="true">
              <a:gsLst>
                <a:gs pos="0">
                  <a:srgbClr val="365E93">
                    <a:alpha val="56000"/>
                  </a:srgbClr>
                </a:gs>
                <a:gs pos="100000">
                  <a:srgbClr val="AF2BA5">
                    <a:alpha val="56000"/>
                  </a:srgbClr>
                </a:gs>
              </a:gsLst>
              <a:lin ang="0"/>
            </a:gradFill>
          </p:spPr>
        </p:sp>
        <p:sp>
          <p:nvSpPr>
            <p:cNvPr name="TextBox 7" id="7"/>
            <p:cNvSpPr txBox="true"/>
            <p:nvPr/>
          </p:nvSpPr>
          <p:spPr>
            <a:xfrm>
              <a:off x="0" y="-38100"/>
              <a:ext cx="1075976" cy="22609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6600859" y="4429702"/>
            <a:ext cx="4085345" cy="713798"/>
            <a:chOff x="0" y="0"/>
            <a:chExt cx="1075976" cy="187996"/>
          </a:xfrm>
        </p:grpSpPr>
        <p:sp>
          <p:nvSpPr>
            <p:cNvPr name="Freeform 9" id="9"/>
            <p:cNvSpPr/>
            <p:nvPr/>
          </p:nvSpPr>
          <p:spPr>
            <a:xfrm flipH="false" flipV="false" rot="0">
              <a:off x="0" y="0"/>
              <a:ext cx="1075976" cy="187996"/>
            </a:xfrm>
            <a:custGeom>
              <a:avLst/>
              <a:gdLst/>
              <a:ahLst/>
              <a:cxnLst/>
              <a:rect r="r" b="b" t="t" l="l"/>
              <a:pathLst>
                <a:path h="187996" w="1075976">
                  <a:moveTo>
                    <a:pt x="0" y="0"/>
                  </a:moveTo>
                  <a:lnTo>
                    <a:pt x="1075976" y="0"/>
                  </a:lnTo>
                  <a:lnTo>
                    <a:pt x="1075976" y="187996"/>
                  </a:lnTo>
                  <a:lnTo>
                    <a:pt x="0" y="187996"/>
                  </a:lnTo>
                  <a:close/>
                </a:path>
              </a:pathLst>
            </a:custGeom>
            <a:gradFill rotWithShape="true">
              <a:gsLst>
                <a:gs pos="0">
                  <a:srgbClr val="365E93">
                    <a:alpha val="56000"/>
                  </a:srgbClr>
                </a:gs>
                <a:gs pos="100000">
                  <a:srgbClr val="AF2BA5">
                    <a:alpha val="56000"/>
                  </a:srgbClr>
                </a:gs>
              </a:gsLst>
              <a:lin ang="0"/>
            </a:gradFill>
          </p:spPr>
        </p:sp>
        <p:sp>
          <p:nvSpPr>
            <p:cNvPr name="TextBox 10" id="10"/>
            <p:cNvSpPr txBox="true"/>
            <p:nvPr/>
          </p:nvSpPr>
          <p:spPr>
            <a:xfrm>
              <a:off x="0" y="-38100"/>
              <a:ext cx="1075976" cy="226096"/>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6471733" y="1220378"/>
            <a:ext cx="5172941" cy="3238886"/>
          </a:xfrm>
          <a:prstGeom prst="rect">
            <a:avLst/>
          </a:prstGeom>
        </p:spPr>
        <p:txBody>
          <a:bodyPr anchor="t" rtlCol="false" tIns="0" lIns="0" bIns="0" rIns="0">
            <a:spAutoFit/>
          </a:bodyPr>
          <a:lstStyle/>
          <a:p>
            <a:pPr algn="l">
              <a:lnSpc>
                <a:spcPts val="2603"/>
              </a:lnSpc>
            </a:pPr>
          </a:p>
          <a:p>
            <a:pPr algn="l" marL="401532" indent="-200766" lvl="1">
              <a:lnSpc>
                <a:spcPts val="2603"/>
              </a:lnSpc>
              <a:buFont typeface="Arial"/>
              <a:buChar char="•"/>
            </a:pPr>
            <a:r>
              <a:rPr lang="en-US" sz="1859">
                <a:solidFill>
                  <a:srgbClr val="FFFFFF"/>
                </a:solidFill>
                <a:latin typeface="Raleway"/>
                <a:ea typeface="Raleway"/>
                <a:cs typeface="Raleway"/>
                <a:sym typeface="Raleway"/>
              </a:rPr>
              <a:t>Customizati</a:t>
            </a:r>
            <a:r>
              <a:rPr lang="en-US" sz="1859">
                <a:solidFill>
                  <a:srgbClr val="FFFFFF"/>
                </a:solidFill>
                <a:latin typeface="Raleway"/>
                <a:ea typeface="Raleway"/>
                <a:cs typeface="Raleway"/>
                <a:sym typeface="Raleway"/>
              </a:rPr>
              <a:t>on: The model adapts to various user profiles, ensuring inclusivity for diverse fitness goals.</a:t>
            </a:r>
          </a:p>
          <a:p>
            <a:pPr algn="l" marL="401532" indent="-200766" lvl="1">
              <a:lnSpc>
                <a:spcPts val="2603"/>
              </a:lnSpc>
              <a:buFont typeface="Arial"/>
              <a:buChar char="•"/>
            </a:pPr>
            <a:r>
              <a:rPr lang="en-US" sz="1859">
                <a:solidFill>
                  <a:srgbClr val="FFFFFF"/>
                </a:solidFill>
                <a:latin typeface="Raleway"/>
                <a:ea typeface="Raleway"/>
                <a:cs typeface="Raleway"/>
                <a:sym typeface="Raleway"/>
              </a:rPr>
              <a:t>Real-Time Feedback: Users can adjust inputs and instantly receive updated recommendations.</a:t>
            </a:r>
          </a:p>
          <a:p>
            <a:pPr algn="l" marL="401532" indent="-200766" lvl="1">
              <a:lnSpc>
                <a:spcPts val="2603"/>
              </a:lnSpc>
              <a:buFont typeface="Arial"/>
              <a:buChar char="•"/>
            </a:pPr>
            <a:r>
              <a:rPr lang="en-US" sz="1859">
                <a:solidFill>
                  <a:srgbClr val="FFFFFF"/>
                </a:solidFill>
                <a:latin typeface="Raleway"/>
                <a:ea typeface="Raleway"/>
                <a:cs typeface="Raleway"/>
                <a:sym typeface="Raleway"/>
              </a:rPr>
              <a:t>Integration: Seamless use of APIs for real-time data and AI-driven personalization.</a:t>
            </a:r>
          </a:p>
          <a:p>
            <a:pPr algn="l">
              <a:lnSpc>
                <a:spcPts val="2603"/>
              </a:lnSpc>
              <a:spcBef>
                <a:spcPct val="0"/>
              </a:spcBef>
            </a:pPr>
          </a:p>
        </p:txBody>
      </p:sp>
      <p:sp>
        <p:nvSpPr>
          <p:cNvPr name="TextBox 12" id="12"/>
          <p:cNvSpPr txBox="true"/>
          <p:nvPr/>
        </p:nvSpPr>
        <p:spPr>
          <a:xfrm rot="0">
            <a:off x="6739556" y="639930"/>
            <a:ext cx="2573569" cy="361373"/>
          </a:xfrm>
          <a:prstGeom prst="rect">
            <a:avLst/>
          </a:prstGeom>
        </p:spPr>
        <p:txBody>
          <a:bodyPr anchor="t" rtlCol="false" tIns="0" lIns="0" bIns="0" rIns="0">
            <a:spAutoFit/>
          </a:bodyPr>
          <a:lstStyle/>
          <a:p>
            <a:pPr algn="l">
              <a:lnSpc>
                <a:spcPts val="2718"/>
              </a:lnSpc>
            </a:pPr>
            <a:r>
              <a:rPr lang="en-US" sz="2449" b="true">
                <a:solidFill>
                  <a:srgbClr val="FFFFFF"/>
                </a:solidFill>
                <a:latin typeface="Raleway Bold"/>
                <a:ea typeface="Raleway Bold"/>
                <a:cs typeface="Raleway Bold"/>
                <a:sym typeface="Raleway Bold"/>
              </a:rPr>
              <a:t>Strengths</a:t>
            </a:r>
          </a:p>
        </p:txBody>
      </p:sp>
      <p:sp>
        <p:nvSpPr>
          <p:cNvPr name="TextBox 13" id="13"/>
          <p:cNvSpPr txBox="true"/>
          <p:nvPr/>
        </p:nvSpPr>
        <p:spPr>
          <a:xfrm rot="0">
            <a:off x="6557529" y="5191125"/>
            <a:ext cx="5172941" cy="3562736"/>
          </a:xfrm>
          <a:prstGeom prst="rect">
            <a:avLst/>
          </a:prstGeom>
        </p:spPr>
        <p:txBody>
          <a:bodyPr anchor="t" rtlCol="false" tIns="0" lIns="0" bIns="0" rIns="0">
            <a:spAutoFit/>
          </a:bodyPr>
          <a:lstStyle/>
          <a:p>
            <a:pPr algn="l">
              <a:lnSpc>
                <a:spcPts val="2603"/>
              </a:lnSpc>
            </a:pPr>
          </a:p>
          <a:p>
            <a:pPr algn="l" marL="401532" indent="-200766" lvl="1">
              <a:lnSpc>
                <a:spcPts val="2603"/>
              </a:lnSpc>
              <a:buFont typeface="Arial"/>
              <a:buChar char="•"/>
            </a:pPr>
            <a:r>
              <a:rPr lang="en-US" sz="1859">
                <a:solidFill>
                  <a:srgbClr val="FFFFFF"/>
                </a:solidFill>
                <a:latin typeface="Raleway"/>
                <a:ea typeface="Raleway"/>
                <a:cs typeface="Raleway"/>
                <a:sym typeface="Raleway"/>
              </a:rPr>
              <a:t>P</a:t>
            </a:r>
            <a:r>
              <a:rPr lang="en-US" sz="1859">
                <a:solidFill>
                  <a:srgbClr val="FFFFFF"/>
                </a:solidFill>
                <a:latin typeface="Raleway"/>
                <a:ea typeface="Raleway"/>
                <a:cs typeface="Raleway"/>
                <a:sym typeface="Raleway"/>
              </a:rPr>
              <a:t>rompt Limitations: Crafting highly specific prompts for nuanced fitness goals requires iterative refinement.</a:t>
            </a:r>
          </a:p>
          <a:p>
            <a:pPr algn="l" marL="401532" indent="-200766" lvl="1">
              <a:lnSpc>
                <a:spcPts val="2603"/>
              </a:lnSpc>
              <a:buFont typeface="Arial"/>
              <a:buChar char="•"/>
            </a:pPr>
            <a:r>
              <a:rPr lang="en-US" sz="1859">
                <a:solidFill>
                  <a:srgbClr val="FFFFFF"/>
                </a:solidFill>
                <a:latin typeface="Raleway"/>
                <a:ea typeface="Raleway"/>
                <a:cs typeface="Raleway"/>
                <a:sym typeface="Raleway"/>
              </a:rPr>
              <a:t>Real-Time Data: Limited by the quality and scope of external APIs for nutrition and workout data.</a:t>
            </a:r>
          </a:p>
          <a:p>
            <a:pPr algn="l" marL="401532" indent="-200766" lvl="1">
              <a:lnSpc>
                <a:spcPts val="2603"/>
              </a:lnSpc>
              <a:buFont typeface="Arial"/>
              <a:buChar char="•"/>
            </a:pPr>
            <a:r>
              <a:rPr lang="en-US" sz="1859">
                <a:solidFill>
                  <a:srgbClr val="FFFFFF"/>
                </a:solidFill>
                <a:latin typeface="Raleway"/>
                <a:ea typeface="Raleway"/>
                <a:cs typeface="Raleway"/>
                <a:sym typeface="Raleway"/>
              </a:rPr>
              <a:t>Scalability: As user base increases, system optimization is required for handling high-volume traffic.</a:t>
            </a:r>
          </a:p>
          <a:p>
            <a:pPr algn="l">
              <a:lnSpc>
                <a:spcPts val="2603"/>
              </a:lnSpc>
              <a:spcBef>
                <a:spcPct val="0"/>
              </a:spcBef>
            </a:pPr>
          </a:p>
        </p:txBody>
      </p:sp>
      <p:sp>
        <p:nvSpPr>
          <p:cNvPr name="TextBox 14" id="14"/>
          <p:cNvSpPr txBox="true"/>
          <p:nvPr/>
        </p:nvSpPr>
        <p:spPr>
          <a:xfrm rot="0">
            <a:off x="6890203" y="4673083"/>
            <a:ext cx="2573569" cy="361373"/>
          </a:xfrm>
          <a:prstGeom prst="rect">
            <a:avLst/>
          </a:prstGeom>
        </p:spPr>
        <p:txBody>
          <a:bodyPr anchor="t" rtlCol="false" tIns="0" lIns="0" bIns="0" rIns="0">
            <a:spAutoFit/>
          </a:bodyPr>
          <a:lstStyle/>
          <a:p>
            <a:pPr algn="l">
              <a:lnSpc>
                <a:spcPts val="2718"/>
              </a:lnSpc>
            </a:pPr>
            <a:r>
              <a:rPr lang="en-US" sz="2449" b="true">
                <a:solidFill>
                  <a:srgbClr val="FFFFFF"/>
                </a:solidFill>
                <a:latin typeface="Raleway Bold"/>
                <a:ea typeface="Raleway Bold"/>
                <a:cs typeface="Raleway Bold"/>
                <a:sym typeface="Raleway Bold"/>
              </a:rPr>
              <a:t>Challenges</a:t>
            </a:r>
          </a:p>
        </p:txBody>
      </p:sp>
    </p:spTree>
  </p:cSld>
  <p:clrMapOvr>
    <a:masterClrMapping/>
  </p:clrMapOvr>
  <p:transition spd="fast">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180321">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6813855" y="9068185"/>
            <a:ext cx="445445" cy="445445"/>
          </a:xfrm>
          <a:custGeom>
            <a:avLst/>
            <a:gdLst/>
            <a:ahLst/>
            <a:cxnLst/>
            <a:rect r="r" b="b" t="t" l="l"/>
            <a:pathLst>
              <a:path h="445445" w="445445">
                <a:moveTo>
                  <a:pt x="0" y="0"/>
                </a:moveTo>
                <a:lnTo>
                  <a:pt x="445445" y="0"/>
                </a:lnTo>
                <a:lnTo>
                  <a:pt x="445445" y="445444"/>
                </a:lnTo>
                <a:lnTo>
                  <a:pt x="0" y="445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6499083" y="1849913"/>
            <a:ext cx="6555745" cy="962716"/>
          </a:xfrm>
          <a:prstGeom prst="rect">
            <a:avLst/>
          </a:prstGeom>
        </p:spPr>
        <p:txBody>
          <a:bodyPr anchor="t" rtlCol="false" tIns="0" lIns="0" bIns="0" rIns="0">
            <a:spAutoFit/>
          </a:bodyPr>
          <a:lstStyle/>
          <a:p>
            <a:pPr algn="l">
              <a:lnSpc>
                <a:spcPts val="7485"/>
              </a:lnSpc>
            </a:pPr>
            <a:r>
              <a:rPr lang="en-US" sz="6867">
                <a:solidFill>
                  <a:srgbClr val="FFFFFF"/>
                </a:solidFill>
                <a:latin typeface="Anton"/>
                <a:ea typeface="Anton"/>
                <a:cs typeface="Anton"/>
                <a:sym typeface="Anton"/>
              </a:rPr>
              <a:t>CONCLUSION</a:t>
            </a:r>
          </a:p>
        </p:txBody>
      </p:sp>
      <p:sp>
        <p:nvSpPr>
          <p:cNvPr name="Freeform 4" id="4"/>
          <p:cNvSpPr/>
          <p:nvPr/>
        </p:nvSpPr>
        <p:spPr>
          <a:xfrm flipH="false" flipV="false" rot="0">
            <a:off x="-449220" y="2293171"/>
            <a:ext cx="7153125" cy="6255802"/>
          </a:xfrm>
          <a:custGeom>
            <a:avLst/>
            <a:gdLst/>
            <a:ahLst/>
            <a:cxnLst/>
            <a:rect r="r" b="b" t="t" l="l"/>
            <a:pathLst>
              <a:path h="6255802" w="7153125">
                <a:moveTo>
                  <a:pt x="0" y="0"/>
                </a:moveTo>
                <a:lnTo>
                  <a:pt x="7153125" y="0"/>
                </a:lnTo>
                <a:lnTo>
                  <a:pt x="7153125" y="6255803"/>
                </a:lnTo>
                <a:lnTo>
                  <a:pt x="0" y="6255803"/>
                </a:lnTo>
                <a:lnTo>
                  <a:pt x="0" y="0"/>
                </a:lnTo>
                <a:close/>
              </a:path>
            </a:pathLst>
          </a:custGeom>
          <a:blipFill>
            <a:blip r:embed="rId4"/>
            <a:stretch>
              <a:fillRect l="0" t="0" r="0" b="0"/>
            </a:stretch>
          </a:blipFill>
        </p:spPr>
      </p:sp>
      <p:sp>
        <p:nvSpPr>
          <p:cNvPr name="TextBox 5" id="5"/>
          <p:cNvSpPr txBox="true"/>
          <p:nvPr/>
        </p:nvSpPr>
        <p:spPr>
          <a:xfrm rot="0">
            <a:off x="6499083" y="3522690"/>
            <a:ext cx="11068012" cy="5484076"/>
          </a:xfrm>
          <a:prstGeom prst="rect">
            <a:avLst/>
          </a:prstGeom>
        </p:spPr>
        <p:txBody>
          <a:bodyPr anchor="t" rtlCol="false" tIns="0" lIns="0" bIns="0" rIns="0">
            <a:spAutoFit/>
          </a:bodyPr>
          <a:lstStyle/>
          <a:p>
            <a:pPr algn="l">
              <a:lnSpc>
                <a:spcPts val="3670"/>
              </a:lnSpc>
            </a:pPr>
            <a:r>
              <a:rPr lang="en-US" sz="2621">
                <a:solidFill>
                  <a:srgbClr val="FFFFFF"/>
                </a:solidFill>
                <a:latin typeface="Raleway"/>
                <a:ea typeface="Raleway"/>
                <a:cs typeface="Raleway"/>
                <a:sym typeface="Raleway"/>
              </a:rPr>
              <a:t>The project successfully developed FitSense, a personalized fitness and nutrition guidance system leveraging AI and Flask. It delivers customized diet and workout recommendations by integrating user inputs and real-time data. The project demonstrates the feasibility of AI-driven systems for health and fitness, providing a scalable solution for individuals seeking structured plans tailored to their goals.</a:t>
            </a:r>
          </a:p>
          <a:p>
            <a:pPr algn="l">
              <a:lnSpc>
                <a:spcPts val="3670"/>
              </a:lnSpc>
            </a:pPr>
          </a:p>
          <a:p>
            <a:pPr algn="l">
              <a:lnSpc>
                <a:spcPts val="3670"/>
              </a:lnSpc>
            </a:pPr>
            <a:r>
              <a:rPr lang="en-US" sz="2621">
                <a:solidFill>
                  <a:srgbClr val="FFFFFF"/>
                </a:solidFill>
                <a:latin typeface="Raleway"/>
                <a:ea typeface="Raleway"/>
                <a:cs typeface="Raleway"/>
                <a:sym typeface="Raleway"/>
              </a:rPr>
              <a:t>Key Achievements:</a:t>
            </a:r>
          </a:p>
          <a:p>
            <a:pPr algn="l" marL="565998" indent="-282999" lvl="1">
              <a:lnSpc>
                <a:spcPts val="3670"/>
              </a:lnSpc>
              <a:buFont typeface="Arial"/>
              <a:buChar char="•"/>
            </a:pPr>
            <a:r>
              <a:rPr lang="en-US" sz="2621">
                <a:solidFill>
                  <a:srgbClr val="FFFFFF"/>
                </a:solidFill>
                <a:latin typeface="Raleway"/>
                <a:ea typeface="Raleway"/>
                <a:cs typeface="Raleway"/>
                <a:sym typeface="Raleway"/>
              </a:rPr>
              <a:t>Automated generation of user-specific fitness plans.</a:t>
            </a:r>
          </a:p>
          <a:p>
            <a:pPr algn="l" marL="565998" indent="-282999" lvl="1">
              <a:lnSpc>
                <a:spcPts val="3670"/>
              </a:lnSpc>
              <a:buFont typeface="Arial"/>
              <a:buChar char="•"/>
            </a:pPr>
            <a:r>
              <a:rPr lang="en-US" sz="2621">
                <a:solidFill>
                  <a:srgbClr val="FFFFFF"/>
                </a:solidFill>
                <a:latin typeface="Raleway"/>
                <a:ea typeface="Raleway"/>
                <a:cs typeface="Raleway"/>
                <a:sym typeface="Raleway"/>
              </a:rPr>
              <a:t>Seamless user experience via an intuitive web interface.</a:t>
            </a:r>
          </a:p>
          <a:p>
            <a:pPr algn="l" marL="565998" indent="-282999" lvl="1">
              <a:lnSpc>
                <a:spcPts val="3670"/>
              </a:lnSpc>
              <a:buFont typeface="Arial"/>
              <a:buChar char="•"/>
            </a:pPr>
            <a:r>
              <a:rPr lang="en-US" sz="2621">
                <a:solidFill>
                  <a:srgbClr val="FFFFFF"/>
                </a:solidFill>
                <a:latin typeface="Raleway"/>
                <a:ea typeface="Raleway"/>
                <a:cs typeface="Raleway"/>
                <a:sym typeface="Raleway"/>
              </a:rPr>
              <a:t>Effective use of AI to handle complex user queries and preferences.</a:t>
            </a:r>
          </a:p>
          <a:p>
            <a:pPr algn="l">
              <a:lnSpc>
                <a:spcPts val="3670"/>
              </a:lnSpc>
              <a:spcBef>
                <a:spcPct val="0"/>
              </a:spcBef>
            </a:pPr>
          </a:p>
        </p:txBody>
      </p:sp>
    </p:spTree>
  </p:cSld>
  <p:clrMapOvr>
    <a:masterClrMapping/>
  </p:clrMapOvr>
  <p:transition spd="fast">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180321">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6813855" y="9068185"/>
            <a:ext cx="445445" cy="445445"/>
          </a:xfrm>
          <a:custGeom>
            <a:avLst/>
            <a:gdLst/>
            <a:ahLst/>
            <a:cxnLst/>
            <a:rect r="r" b="b" t="t" l="l"/>
            <a:pathLst>
              <a:path h="445445" w="445445">
                <a:moveTo>
                  <a:pt x="0" y="0"/>
                </a:moveTo>
                <a:lnTo>
                  <a:pt x="445445" y="0"/>
                </a:lnTo>
                <a:lnTo>
                  <a:pt x="445445" y="445444"/>
                </a:lnTo>
                <a:lnTo>
                  <a:pt x="0" y="4454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106338" y="926238"/>
            <a:ext cx="6127209" cy="5154515"/>
          </a:xfrm>
          <a:custGeom>
            <a:avLst/>
            <a:gdLst/>
            <a:ahLst/>
            <a:cxnLst/>
            <a:rect r="r" b="b" t="t" l="l"/>
            <a:pathLst>
              <a:path h="5154515" w="6127209">
                <a:moveTo>
                  <a:pt x="0" y="0"/>
                </a:moveTo>
                <a:lnTo>
                  <a:pt x="6127209" y="0"/>
                </a:lnTo>
                <a:lnTo>
                  <a:pt x="6127209" y="5154515"/>
                </a:lnTo>
                <a:lnTo>
                  <a:pt x="0" y="5154515"/>
                </a:lnTo>
                <a:lnTo>
                  <a:pt x="0" y="0"/>
                </a:lnTo>
                <a:close/>
              </a:path>
            </a:pathLst>
          </a:custGeom>
          <a:blipFill>
            <a:blip r:embed="rId4"/>
            <a:stretch>
              <a:fillRect l="0" t="0" r="0" b="0"/>
            </a:stretch>
          </a:blipFill>
        </p:spPr>
      </p:sp>
      <p:grpSp>
        <p:nvGrpSpPr>
          <p:cNvPr name="Group 4" id="4"/>
          <p:cNvGrpSpPr/>
          <p:nvPr/>
        </p:nvGrpSpPr>
        <p:grpSpPr>
          <a:xfrm rot="0">
            <a:off x="927415" y="1567615"/>
            <a:ext cx="4059704" cy="3873694"/>
            <a:chOff x="0" y="0"/>
            <a:chExt cx="775483" cy="739951"/>
          </a:xfrm>
        </p:grpSpPr>
        <p:sp>
          <p:nvSpPr>
            <p:cNvPr name="Freeform 5" id="5"/>
            <p:cNvSpPr/>
            <p:nvPr/>
          </p:nvSpPr>
          <p:spPr>
            <a:xfrm flipH="false" flipV="false" rot="0">
              <a:off x="0" y="0"/>
              <a:ext cx="775483" cy="739951"/>
            </a:xfrm>
            <a:custGeom>
              <a:avLst/>
              <a:gdLst/>
              <a:ahLst/>
              <a:cxnLst/>
              <a:rect r="r" b="b" t="t" l="l"/>
              <a:pathLst>
                <a:path h="739951" w="775483">
                  <a:moveTo>
                    <a:pt x="0" y="0"/>
                  </a:moveTo>
                  <a:lnTo>
                    <a:pt x="775483" y="0"/>
                  </a:lnTo>
                  <a:lnTo>
                    <a:pt x="775483" y="739951"/>
                  </a:lnTo>
                  <a:lnTo>
                    <a:pt x="0" y="739951"/>
                  </a:lnTo>
                  <a:close/>
                </a:path>
              </a:pathLst>
            </a:custGeom>
            <a:blipFill>
              <a:blip r:embed="rId5"/>
              <a:stretch>
                <a:fillRect l="-21563" t="0" r="-21563" b="0"/>
              </a:stretch>
            </a:blipFill>
          </p:spPr>
        </p:sp>
      </p:grpSp>
      <p:sp>
        <p:nvSpPr>
          <p:cNvPr name="TextBox 6" id="6"/>
          <p:cNvSpPr txBox="true"/>
          <p:nvPr/>
        </p:nvSpPr>
        <p:spPr>
          <a:xfrm rot="0">
            <a:off x="8565193" y="525616"/>
            <a:ext cx="6108171" cy="1120107"/>
          </a:xfrm>
          <a:prstGeom prst="rect">
            <a:avLst/>
          </a:prstGeom>
        </p:spPr>
        <p:txBody>
          <a:bodyPr anchor="t" rtlCol="false" tIns="0" lIns="0" bIns="0" rIns="0">
            <a:spAutoFit/>
          </a:bodyPr>
          <a:lstStyle/>
          <a:p>
            <a:pPr algn="l">
              <a:lnSpc>
                <a:spcPts val="8688"/>
              </a:lnSpc>
            </a:pPr>
            <a:r>
              <a:rPr lang="en-US" sz="7971">
                <a:solidFill>
                  <a:srgbClr val="FFFFFF"/>
                </a:solidFill>
                <a:latin typeface="Anton"/>
                <a:ea typeface="Anton"/>
                <a:cs typeface="Anton"/>
                <a:sym typeface="Anton"/>
              </a:rPr>
              <a:t>FUTURE WORK</a:t>
            </a:r>
          </a:p>
        </p:txBody>
      </p:sp>
      <p:sp>
        <p:nvSpPr>
          <p:cNvPr name="TextBox 7" id="7"/>
          <p:cNvSpPr txBox="true"/>
          <p:nvPr/>
        </p:nvSpPr>
        <p:spPr>
          <a:xfrm rot="0">
            <a:off x="6120923" y="1132011"/>
            <a:ext cx="11661379" cy="8570972"/>
          </a:xfrm>
          <a:prstGeom prst="rect">
            <a:avLst/>
          </a:prstGeom>
        </p:spPr>
        <p:txBody>
          <a:bodyPr anchor="t" rtlCol="false" tIns="0" lIns="0" bIns="0" rIns="0">
            <a:spAutoFit/>
          </a:bodyPr>
          <a:lstStyle/>
          <a:p>
            <a:pPr algn="l">
              <a:lnSpc>
                <a:spcPts val="2709"/>
              </a:lnSpc>
            </a:pPr>
          </a:p>
          <a:p>
            <a:pPr algn="l">
              <a:lnSpc>
                <a:spcPts val="2709"/>
              </a:lnSpc>
            </a:pPr>
            <a:r>
              <a:rPr lang="en-US" sz="1935">
                <a:solidFill>
                  <a:srgbClr val="FFFFFF"/>
                </a:solidFill>
                <a:latin typeface="Canva Sans"/>
                <a:ea typeface="Canva Sans"/>
                <a:cs typeface="Canva Sans"/>
                <a:sym typeface="Canva Sans"/>
              </a:rPr>
              <a:t>Enhanced Features:</a:t>
            </a:r>
          </a:p>
          <a:p>
            <a:pPr algn="l">
              <a:lnSpc>
                <a:spcPts val="2709"/>
              </a:lnSpc>
            </a:pPr>
          </a:p>
          <a:p>
            <a:pPr algn="l">
              <a:lnSpc>
                <a:spcPts val="2709"/>
              </a:lnSpc>
            </a:pPr>
            <a:r>
              <a:rPr lang="en-US" sz="1935">
                <a:solidFill>
                  <a:srgbClr val="FFFFFF"/>
                </a:solidFill>
                <a:latin typeface="Canva Sans"/>
                <a:ea typeface="Canva Sans"/>
                <a:cs typeface="Canva Sans"/>
                <a:sym typeface="Canva Sans"/>
              </a:rPr>
              <a:t>Progress Tracking: Add a dashboard to monitor weight, workout consistency, and dietary adherence over time.</a:t>
            </a:r>
          </a:p>
          <a:p>
            <a:pPr algn="l">
              <a:lnSpc>
                <a:spcPts val="2709"/>
              </a:lnSpc>
            </a:pPr>
          </a:p>
          <a:p>
            <a:pPr algn="l">
              <a:lnSpc>
                <a:spcPts val="2709"/>
              </a:lnSpc>
            </a:pPr>
            <a:r>
              <a:rPr lang="en-US" sz="1935">
                <a:solidFill>
                  <a:srgbClr val="FFFFFF"/>
                </a:solidFill>
                <a:latin typeface="Canva Sans"/>
                <a:ea typeface="Canva Sans"/>
                <a:cs typeface="Canva Sans"/>
                <a:sym typeface="Canva Sans"/>
              </a:rPr>
              <a:t>Analytics: Provide visual insights into user progress (e.g., calorie trends, muscle gain).</a:t>
            </a:r>
          </a:p>
          <a:p>
            <a:pPr algn="l">
              <a:lnSpc>
                <a:spcPts val="2709"/>
              </a:lnSpc>
            </a:pPr>
          </a:p>
          <a:p>
            <a:pPr algn="l">
              <a:lnSpc>
                <a:spcPts val="2709"/>
              </a:lnSpc>
            </a:pPr>
            <a:r>
              <a:rPr lang="en-US" sz="1935">
                <a:solidFill>
                  <a:srgbClr val="FFFFFF"/>
                </a:solidFill>
                <a:latin typeface="Canva Sans"/>
                <a:ea typeface="Canva Sans"/>
                <a:cs typeface="Canva Sans"/>
                <a:sym typeface="Canva Sans"/>
              </a:rPr>
              <a:t>Recipe Suggestions: Include meal preparation guides based on dietary recommendations.</a:t>
            </a:r>
          </a:p>
          <a:p>
            <a:pPr algn="l">
              <a:lnSpc>
                <a:spcPts val="2709"/>
              </a:lnSpc>
            </a:pPr>
          </a:p>
          <a:p>
            <a:pPr algn="l">
              <a:lnSpc>
                <a:spcPts val="2709"/>
              </a:lnSpc>
            </a:pPr>
            <a:r>
              <a:rPr lang="en-US" sz="1935">
                <a:solidFill>
                  <a:srgbClr val="FFFFFF"/>
                </a:solidFill>
                <a:latin typeface="Canva Sans"/>
                <a:ea typeface="Canva Sans"/>
                <a:cs typeface="Canva Sans"/>
                <a:sym typeface="Canva Sans"/>
              </a:rPr>
              <a:t>Scalability:</a:t>
            </a:r>
          </a:p>
          <a:p>
            <a:pPr algn="l">
              <a:lnSpc>
                <a:spcPts val="2709"/>
              </a:lnSpc>
            </a:pPr>
            <a:r>
              <a:rPr lang="en-US" sz="1935">
                <a:solidFill>
                  <a:srgbClr val="FFFFFF"/>
                </a:solidFill>
                <a:latin typeface="Canva Sans"/>
                <a:ea typeface="Canva Sans"/>
                <a:cs typeface="Canva Sans"/>
                <a:sym typeface="Canva Sans"/>
              </a:rPr>
              <a:t>Optimize Flask application for high user volumes.</a:t>
            </a:r>
          </a:p>
          <a:p>
            <a:pPr algn="l">
              <a:lnSpc>
                <a:spcPts val="2709"/>
              </a:lnSpc>
            </a:pPr>
            <a:r>
              <a:rPr lang="en-US" sz="1935">
                <a:solidFill>
                  <a:srgbClr val="FFFFFF"/>
                </a:solidFill>
                <a:latin typeface="Canva Sans"/>
                <a:ea typeface="Canva Sans"/>
                <a:cs typeface="Canva Sans"/>
                <a:sym typeface="Canva Sans"/>
              </a:rPr>
              <a:t>Transition to cloud-based deployment for improved availability and performance.</a:t>
            </a:r>
          </a:p>
          <a:p>
            <a:pPr algn="l">
              <a:lnSpc>
                <a:spcPts val="2709"/>
              </a:lnSpc>
            </a:pPr>
          </a:p>
          <a:p>
            <a:pPr algn="l">
              <a:lnSpc>
                <a:spcPts val="2709"/>
              </a:lnSpc>
            </a:pPr>
            <a:r>
              <a:rPr lang="en-US" sz="1935">
                <a:solidFill>
                  <a:srgbClr val="FFFFFF"/>
                </a:solidFill>
                <a:latin typeface="Canva Sans"/>
                <a:ea typeface="Canva Sans"/>
                <a:cs typeface="Canva Sans"/>
                <a:sym typeface="Canva Sans"/>
              </a:rPr>
              <a:t>Expanded User Base:</a:t>
            </a:r>
          </a:p>
          <a:p>
            <a:pPr algn="l">
              <a:lnSpc>
                <a:spcPts val="2709"/>
              </a:lnSpc>
            </a:pPr>
            <a:r>
              <a:rPr lang="en-US" sz="1935">
                <a:solidFill>
                  <a:srgbClr val="FFFFFF"/>
                </a:solidFill>
                <a:latin typeface="Canva Sans"/>
                <a:ea typeface="Canva Sans"/>
                <a:cs typeface="Canva Sans"/>
                <a:sym typeface="Canva Sans"/>
              </a:rPr>
              <a:t>Support more languages to cater to a global audience.</a:t>
            </a:r>
          </a:p>
          <a:p>
            <a:pPr algn="l">
              <a:lnSpc>
                <a:spcPts val="2709"/>
              </a:lnSpc>
            </a:pPr>
            <a:r>
              <a:rPr lang="en-US" sz="1935">
                <a:solidFill>
                  <a:srgbClr val="FFFFFF"/>
                </a:solidFill>
                <a:latin typeface="Canva Sans"/>
                <a:ea typeface="Canva Sans"/>
                <a:cs typeface="Canva Sans"/>
                <a:sym typeface="Canva Sans"/>
              </a:rPr>
              <a:t>Incorporate broader dietary and workout preferences to serve diverse demographics.</a:t>
            </a:r>
          </a:p>
          <a:p>
            <a:pPr algn="l">
              <a:lnSpc>
                <a:spcPts val="2709"/>
              </a:lnSpc>
            </a:pPr>
          </a:p>
          <a:p>
            <a:pPr algn="l">
              <a:lnSpc>
                <a:spcPts val="2709"/>
              </a:lnSpc>
            </a:pPr>
            <a:r>
              <a:rPr lang="en-US" sz="1935">
                <a:solidFill>
                  <a:srgbClr val="FFFFFF"/>
                </a:solidFill>
                <a:latin typeface="Canva Sans"/>
                <a:ea typeface="Canva Sans"/>
                <a:cs typeface="Canva Sans"/>
                <a:sym typeface="Canva Sans"/>
              </a:rPr>
              <a:t>API Enhancements:</a:t>
            </a:r>
          </a:p>
          <a:p>
            <a:pPr algn="l">
              <a:lnSpc>
                <a:spcPts val="2709"/>
              </a:lnSpc>
            </a:pPr>
            <a:r>
              <a:rPr lang="en-US" sz="1935">
                <a:solidFill>
                  <a:srgbClr val="FFFFFF"/>
                </a:solidFill>
                <a:latin typeface="Canva Sans"/>
                <a:ea typeface="Canva Sans"/>
                <a:cs typeface="Canva Sans"/>
                <a:sym typeface="Canva Sans"/>
              </a:rPr>
              <a:t>Explore additional APIs for nutrition, workouts, and health monitoring.</a:t>
            </a:r>
          </a:p>
          <a:p>
            <a:pPr algn="l">
              <a:lnSpc>
                <a:spcPts val="2709"/>
              </a:lnSpc>
            </a:pPr>
            <a:r>
              <a:rPr lang="en-US" sz="1935">
                <a:solidFill>
                  <a:srgbClr val="FFFFFF"/>
                </a:solidFill>
                <a:latin typeface="Canva Sans"/>
                <a:ea typeface="Canva Sans"/>
                <a:cs typeface="Canva Sans"/>
                <a:sym typeface="Canva Sans"/>
              </a:rPr>
              <a:t>Integrate wearable device data for real-time activity tracking.</a:t>
            </a:r>
          </a:p>
          <a:p>
            <a:pPr algn="l">
              <a:lnSpc>
                <a:spcPts val="2709"/>
              </a:lnSpc>
            </a:pPr>
          </a:p>
          <a:p>
            <a:pPr algn="l">
              <a:lnSpc>
                <a:spcPts val="2709"/>
              </a:lnSpc>
            </a:pPr>
            <a:r>
              <a:rPr lang="en-US" sz="1935">
                <a:solidFill>
                  <a:srgbClr val="FFFFFF"/>
                </a:solidFill>
                <a:latin typeface="Canva Sans"/>
                <a:ea typeface="Canva Sans"/>
                <a:cs typeface="Canva Sans"/>
                <a:sym typeface="Canva Sans"/>
              </a:rPr>
              <a:t>Community Features:</a:t>
            </a:r>
          </a:p>
          <a:p>
            <a:pPr algn="l">
              <a:lnSpc>
                <a:spcPts val="2709"/>
              </a:lnSpc>
            </a:pPr>
            <a:r>
              <a:rPr lang="en-US" sz="1935">
                <a:solidFill>
                  <a:srgbClr val="FFFFFF"/>
                </a:solidFill>
                <a:latin typeface="Canva Sans"/>
                <a:ea typeface="Canva Sans"/>
                <a:cs typeface="Canva Sans"/>
                <a:sym typeface="Canva Sans"/>
              </a:rPr>
              <a:t>Create a platform for users to share progress, tips, and motivational stories.</a:t>
            </a:r>
          </a:p>
          <a:p>
            <a:pPr algn="l">
              <a:lnSpc>
                <a:spcPts val="2709"/>
              </a:lnSpc>
            </a:pPr>
            <a:r>
              <a:rPr lang="en-US" sz="1935">
                <a:solidFill>
                  <a:srgbClr val="FFFFFF"/>
                </a:solidFill>
                <a:latin typeface="Canva Sans"/>
                <a:ea typeface="Canva Sans"/>
                <a:cs typeface="Canva Sans"/>
                <a:sym typeface="Canva Sans"/>
              </a:rPr>
              <a:t>Enable peer-to-peer support and interaction.</a:t>
            </a:r>
          </a:p>
        </p:txBody>
      </p:sp>
    </p:spTree>
  </p:cSld>
  <p:clrMapOvr>
    <a:masterClrMapping/>
  </p:clrMapOvr>
  <p:transition spd="fast">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DAGb5jiN1vU</dc:identifier>
  <dcterms:modified xsi:type="dcterms:W3CDTF">2011-08-01T06:04:30Z</dcterms:modified>
  <cp:revision>1</cp:revision>
  <dc:title>FitSense</dc:title>
</cp:coreProperties>
</file>

<file path=docProps/thumbnail.jpeg>
</file>